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3" r:id="rId1"/>
  </p:sldMasterIdLst>
  <p:notesMasterIdLst>
    <p:notesMasterId r:id="rId36"/>
  </p:notesMasterIdLst>
  <p:sldIdLst>
    <p:sldId id="257" r:id="rId2"/>
    <p:sldId id="502" r:id="rId3"/>
    <p:sldId id="478" r:id="rId4"/>
    <p:sldId id="504" r:id="rId5"/>
    <p:sldId id="480" r:id="rId6"/>
    <p:sldId id="505" r:id="rId7"/>
    <p:sldId id="481" r:id="rId8"/>
    <p:sldId id="482" r:id="rId9"/>
    <p:sldId id="483" r:id="rId10"/>
    <p:sldId id="484" r:id="rId11"/>
    <p:sldId id="493" r:id="rId12"/>
    <p:sldId id="494" r:id="rId13"/>
    <p:sldId id="495" r:id="rId14"/>
    <p:sldId id="485" r:id="rId15"/>
    <p:sldId id="506" r:id="rId16"/>
    <p:sldId id="486" r:id="rId17"/>
    <p:sldId id="491" r:id="rId18"/>
    <p:sldId id="487" r:id="rId19"/>
    <p:sldId id="489" r:id="rId20"/>
    <p:sldId id="508" r:id="rId21"/>
    <p:sldId id="510" r:id="rId22"/>
    <p:sldId id="490" r:id="rId23"/>
    <p:sldId id="492" r:id="rId24"/>
    <p:sldId id="496" r:id="rId25"/>
    <p:sldId id="497" r:id="rId26"/>
    <p:sldId id="507" r:id="rId27"/>
    <p:sldId id="509" r:id="rId28"/>
    <p:sldId id="498" r:id="rId29"/>
    <p:sldId id="488" r:id="rId30"/>
    <p:sldId id="512" r:id="rId31"/>
    <p:sldId id="511" r:id="rId32"/>
    <p:sldId id="272" r:id="rId33"/>
    <p:sldId id="503" r:id="rId34"/>
    <p:sldId id="475" r:id="rId35"/>
  </p:sldIdLst>
  <p:sldSz cx="9144000" cy="6858000" type="screen4x3"/>
  <p:notesSz cx="6797675" cy="9928225"/>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9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247948385@qq.com" initials="2"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00"/>
    <a:srgbClr val="3333CC"/>
    <a:srgbClr val="CC0000"/>
    <a:srgbClr val="FFF4D1"/>
    <a:srgbClr val="000000"/>
    <a:srgbClr val="FFFF66"/>
    <a:srgbClr val="008E40"/>
    <a:srgbClr val="0066FF"/>
    <a:srgbClr val="0000FF"/>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79" autoAdjust="0"/>
    <p:restoredTop sz="94401" autoAdjust="0"/>
  </p:normalViewPr>
  <p:slideViewPr>
    <p:cSldViewPr>
      <p:cViewPr varScale="1">
        <p:scale>
          <a:sx n="83" d="100"/>
          <a:sy n="83" d="100"/>
        </p:scale>
        <p:origin x="3192" y="62"/>
      </p:cViewPr>
      <p:guideLst>
        <p:guide orient="horz" pos="219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2000-2020</a:t>
            </a:r>
            <a:r>
              <a:rPr lang="zh-CN" altLang="en-US"/>
              <a:t>年中国软件产业收入发展趋势</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收入（亿元）</c:v>
                </c:pt>
              </c:strCache>
            </c:strRef>
          </c:tx>
          <c:spPr>
            <a:solidFill>
              <a:schemeClr val="accent1"/>
            </a:solidFill>
            <a:ln>
              <a:noFill/>
            </a:ln>
            <a:effectLst/>
          </c:spPr>
          <c:invertIfNegative val="0"/>
          <c:dLbls>
            <c:dLbl>
              <c:idx val="0"/>
              <c:layout>
                <c:manualLayout>
                  <c:x val="2.500893176134333E-2"/>
                  <c:y val="-5.5513499873833048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B6A-44D5-BAA0-00EEF5EAB6F8}"/>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Sheet1!$A$2:$A$22</c:f>
              <c:strCache>
                <c:ptCount val="21"/>
                <c:pt idx="0">
                  <c:v>2000年</c:v>
                </c:pt>
                <c:pt idx="1">
                  <c:v>2001年</c:v>
                </c:pt>
                <c:pt idx="2">
                  <c:v>2002年</c:v>
                </c:pt>
                <c:pt idx="3">
                  <c:v>2003年</c:v>
                </c:pt>
                <c:pt idx="4">
                  <c:v>2004年</c:v>
                </c:pt>
                <c:pt idx="5">
                  <c:v>2005年</c:v>
                </c:pt>
                <c:pt idx="6">
                  <c:v>2006年</c:v>
                </c:pt>
                <c:pt idx="7">
                  <c:v>2007年</c:v>
                </c:pt>
                <c:pt idx="8">
                  <c:v>2008年</c:v>
                </c:pt>
                <c:pt idx="9">
                  <c:v>2009年</c:v>
                </c:pt>
                <c:pt idx="10">
                  <c:v>2010年</c:v>
                </c:pt>
                <c:pt idx="11">
                  <c:v>2011年</c:v>
                </c:pt>
                <c:pt idx="12">
                  <c:v>2012年</c:v>
                </c:pt>
                <c:pt idx="13">
                  <c:v>2013年</c:v>
                </c:pt>
                <c:pt idx="14">
                  <c:v>2014年</c:v>
                </c:pt>
                <c:pt idx="15">
                  <c:v>2015年</c:v>
                </c:pt>
                <c:pt idx="16">
                  <c:v>2016年</c:v>
                </c:pt>
                <c:pt idx="17">
                  <c:v>2017年</c:v>
                </c:pt>
                <c:pt idx="18">
                  <c:v>2018年</c:v>
                </c:pt>
                <c:pt idx="19">
                  <c:v>2019年</c:v>
                </c:pt>
                <c:pt idx="20">
                  <c:v>2020年</c:v>
                </c:pt>
              </c:strCache>
            </c:strRef>
          </c:cat>
          <c:val>
            <c:numRef>
              <c:f>Sheet1!$B$2:$B$22</c:f>
              <c:numCache>
                <c:formatCode>General</c:formatCode>
                <c:ptCount val="21"/>
                <c:pt idx="0">
                  <c:v>593</c:v>
                </c:pt>
                <c:pt idx="1">
                  <c:v>796</c:v>
                </c:pt>
                <c:pt idx="2">
                  <c:v>1100</c:v>
                </c:pt>
                <c:pt idx="3">
                  <c:v>1633</c:v>
                </c:pt>
                <c:pt idx="4">
                  <c:v>2405</c:v>
                </c:pt>
                <c:pt idx="5">
                  <c:v>3906</c:v>
                </c:pt>
                <c:pt idx="6">
                  <c:v>4801</c:v>
                </c:pt>
                <c:pt idx="7">
                  <c:v>5834</c:v>
                </c:pt>
                <c:pt idx="8">
                  <c:v>7573</c:v>
                </c:pt>
                <c:pt idx="9">
                  <c:v>9970</c:v>
                </c:pt>
                <c:pt idx="10">
                  <c:v>13588</c:v>
                </c:pt>
                <c:pt idx="11">
                  <c:v>18849</c:v>
                </c:pt>
                <c:pt idx="12">
                  <c:v>24794</c:v>
                </c:pt>
                <c:pt idx="13">
                  <c:v>30587</c:v>
                </c:pt>
                <c:pt idx="14">
                  <c:v>37026</c:v>
                </c:pt>
                <c:pt idx="15">
                  <c:v>42484</c:v>
                </c:pt>
                <c:pt idx="16">
                  <c:v>48223</c:v>
                </c:pt>
                <c:pt idx="17">
                  <c:v>55102</c:v>
                </c:pt>
                <c:pt idx="18">
                  <c:v>61909</c:v>
                </c:pt>
                <c:pt idx="19">
                  <c:v>71768</c:v>
                </c:pt>
                <c:pt idx="20">
                  <c:v>81616</c:v>
                </c:pt>
              </c:numCache>
            </c:numRef>
          </c:val>
          <c:extLst>
            <c:ext xmlns:c16="http://schemas.microsoft.com/office/drawing/2014/chart" uri="{C3380CC4-5D6E-409C-BE32-E72D297353CC}">
              <c16:uniqueId val="{00000001-CB6A-44D5-BAA0-00EEF5EAB6F8}"/>
            </c:ext>
          </c:extLst>
        </c:ser>
        <c:dLbls>
          <c:showLegendKey val="0"/>
          <c:showVal val="0"/>
          <c:showCatName val="0"/>
          <c:showSerName val="0"/>
          <c:showPercent val="0"/>
          <c:showBubbleSize val="0"/>
        </c:dLbls>
        <c:gapWidth val="150"/>
        <c:axId val="763566728"/>
        <c:axId val="763567056"/>
      </c:barChart>
      <c:lineChart>
        <c:grouping val="standard"/>
        <c:varyColors val="0"/>
        <c:ser>
          <c:idx val="1"/>
          <c:order val="1"/>
          <c:tx>
            <c:strRef>
              <c:f>Sheet1!$C$1</c:f>
              <c:strCache>
                <c:ptCount val="1"/>
                <c:pt idx="0">
                  <c:v>增长率</c:v>
                </c:pt>
              </c:strCache>
            </c:strRef>
          </c:tx>
          <c:spPr>
            <a:ln w="28575" cap="rnd">
              <a:solidFill>
                <a:schemeClr val="accent2"/>
              </a:solidFill>
              <a:round/>
            </a:ln>
            <a:effectLst/>
          </c:spPr>
          <c:marker>
            <c:symbol val="none"/>
          </c:marker>
          <c:dLbls>
            <c:dLbl>
              <c:idx val="1"/>
              <c:layout>
                <c:manualLayout>
                  <c:x val="3.1167424174141346E-2"/>
                  <c:y val="5.046681806711994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B6A-44D5-BAA0-00EEF5EAB6F8}"/>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Sheet1!$A$2:$A$22</c:f>
              <c:strCache>
                <c:ptCount val="21"/>
                <c:pt idx="0">
                  <c:v>2000年</c:v>
                </c:pt>
                <c:pt idx="1">
                  <c:v>2001年</c:v>
                </c:pt>
                <c:pt idx="2">
                  <c:v>2002年</c:v>
                </c:pt>
                <c:pt idx="3">
                  <c:v>2003年</c:v>
                </c:pt>
                <c:pt idx="4">
                  <c:v>2004年</c:v>
                </c:pt>
                <c:pt idx="5">
                  <c:v>2005年</c:v>
                </c:pt>
                <c:pt idx="6">
                  <c:v>2006年</c:v>
                </c:pt>
                <c:pt idx="7">
                  <c:v>2007年</c:v>
                </c:pt>
                <c:pt idx="8">
                  <c:v>2008年</c:v>
                </c:pt>
                <c:pt idx="9">
                  <c:v>2009年</c:v>
                </c:pt>
                <c:pt idx="10">
                  <c:v>2010年</c:v>
                </c:pt>
                <c:pt idx="11">
                  <c:v>2011年</c:v>
                </c:pt>
                <c:pt idx="12">
                  <c:v>2012年</c:v>
                </c:pt>
                <c:pt idx="13">
                  <c:v>2013年</c:v>
                </c:pt>
                <c:pt idx="14">
                  <c:v>2014年</c:v>
                </c:pt>
                <c:pt idx="15">
                  <c:v>2015年</c:v>
                </c:pt>
                <c:pt idx="16">
                  <c:v>2016年</c:v>
                </c:pt>
                <c:pt idx="17">
                  <c:v>2017年</c:v>
                </c:pt>
                <c:pt idx="18">
                  <c:v>2018年</c:v>
                </c:pt>
                <c:pt idx="19">
                  <c:v>2019年</c:v>
                </c:pt>
                <c:pt idx="20">
                  <c:v>2020年</c:v>
                </c:pt>
              </c:strCache>
            </c:strRef>
          </c:cat>
          <c:val>
            <c:numRef>
              <c:f>Sheet1!$C$2:$C$22</c:f>
              <c:numCache>
                <c:formatCode>0.00%</c:formatCode>
                <c:ptCount val="21"/>
                <c:pt idx="0">
                  <c:v>0.34300000000000003</c:v>
                </c:pt>
                <c:pt idx="1">
                  <c:v>0.34200000000000003</c:v>
                </c:pt>
                <c:pt idx="2">
                  <c:v>0.38190954773869346</c:v>
                </c:pt>
                <c:pt idx="3">
                  <c:v>0.48454545454545456</c:v>
                </c:pt>
                <c:pt idx="4">
                  <c:v>0.47274954072259645</c:v>
                </c:pt>
                <c:pt idx="5">
                  <c:v>0.6241164241164241</c:v>
                </c:pt>
                <c:pt idx="6">
                  <c:v>0.2291346646185356</c:v>
                </c:pt>
                <c:pt idx="7">
                  <c:v>0.21516350760258279</c:v>
                </c:pt>
                <c:pt idx="8">
                  <c:v>0.29808021940349672</c:v>
                </c:pt>
                <c:pt idx="9">
                  <c:v>0.31651921299352964</c:v>
                </c:pt>
                <c:pt idx="10">
                  <c:v>0.36288866599799396</c:v>
                </c:pt>
                <c:pt idx="11">
                  <c:v>0.38717986458639975</c:v>
                </c:pt>
                <c:pt idx="12">
                  <c:v>0.31540134755159427</c:v>
                </c:pt>
                <c:pt idx="13">
                  <c:v>0.23364523675082682</c:v>
                </c:pt>
                <c:pt idx="14">
                  <c:v>0.21051427076862719</c:v>
                </c:pt>
                <c:pt idx="15">
                  <c:v>0.14740992815859125</c:v>
                </c:pt>
                <c:pt idx="16">
                  <c:v>0.13508615008003014</c:v>
                </c:pt>
                <c:pt idx="17">
                  <c:v>0.1426497729299297</c:v>
                </c:pt>
                <c:pt idx="18">
                  <c:v>0.12353453595150811</c:v>
                </c:pt>
                <c:pt idx="19">
                  <c:v>0.15924986673989242</c:v>
                </c:pt>
                <c:pt idx="20">
                  <c:v>0.13721993088841825</c:v>
                </c:pt>
              </c:numCache>
            </c:numRef>
          </c:val>
          <c:smooth val="0"/>
          <c:extLst>
            <c:ext xmlns:c16="http://schemas.microsoft.com/office/drawing/2014/chart" uri="{C3380CC4-5D6E-409C-BE32-E72D297353CC}">
              <c16:uniqueId val="{00000002-CB6A-44D5-BAA0-00EEF5EAB6F8}"/>
            </c:ext>
          </c:extLst>
        </c:ser>
        <c:dLbls>
          <c:showLegendKey val="0"/>
          <c:showVal val="0"/>
          <c:showCatName val="0"/>
          <c:showSerName val="0"/>
          <c:showPercent val="0"/>
          <c:showBubbleSize val="0"/>
        </c:dLbls>
        <c:marker val="1"/>
        <c:smooth val="0"/>
        <c:axId val="768390832"/>
        <c:axId val="768381648"/>
      </c:lineChart>
      <c:catAx>
        <c:axId val="763566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63567056"/>
        <c:crosses val="autoZero"/>
        <c:auto val="1"/>
        <c:lblAlgn val="ctr"/>
        <c:lblOffset val="100"/>
        <c:noMultiLvlLbl val="0"/>
      </c:catAx>
      <c:valAx>
        <c:axId val="763567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63566728"/>
        <c:crosses val="autoZero"/>
        <c:crossBetween val="between"/>
      </c:valAx>
      <c:valAx>
        <c:axId val="768381648"/>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68390832"/>
        <c:crosses val="max"/>
        <c:crossBetween val="between"/>
      </c:valAx>
      <c:catAx>
        <c:axId val="768390832"/>
        <c:scaling>
          <c:orientation val="minMax"/>
        </c:scaling>
        <c:delete val="1"/>
        <c:axPos val="b"/>
        <c:numFmt formatCode="General" sourceLinked="1"/>
        <c:majorTickMark val="none"/>
        <c:minorTickMark val="none"/>
        <c:tickLblPos val="nextTo"/>
        <c:crossAx val="76838164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46400" cy="4968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eaLnBrk="1" hangingPunct="1">
              <a:defRPr sz="1200">
                <a:ea typeface="宋体" pitchFamily="2" charset="-122"/>
              </a:defRPr>
            </a:lvl1pPr>
          </a:lstStyle>
          <a:p>
            <a:pPr>
              <a:defRPr/>
            </a:pPr>
            <a:endParaRPr lang="zh-CN" altLang="en-US"/>
          </a:p>
        </p:txBody>
      </p:sp>
      <p:sp>
        <p:nvSpPr>
          <p:cNvPr id="3075" name="日期占位符 2"/>
          <p:cNvSpPr>
            <a:spLocks noGrp="1" noChangeArrowheads="1"/>
          </p:cNvSpPr>
          <p:nvPr>
            <p:ph type="dt" idx="1"/>
          </p:nvPr>
        </p:nvSpPr>
        <p:spPr bwMode="auto">
          <a:xfrm>
            <a:off x="3849688" y="0"/>
            <a:ext cx="2946400" cy="4968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200">
                <a:ea typeface="宋体" pitchFamily="2" charset="-122"/>
              </a:defRPr>
            </a:lvl1pPr>
          </a:lstStyle>
          <a:p>
            <a:pPr>
              <a:defRPr/>
            </a:pPr>
            <a:fld id="{484F6B44-731B-4BC8-B719-766968A5E0A5}" type="datetimeFigureOut">
              <a:rPr lang="zh-CN" altLang="en-US"/>
              <a:pPr>
                <a:defRPr/>
              </a:pPr>
              <a:t>2021/9/13</a:t>
            </a:fld>
            <a:endParaRPr lang="en-US" dirty="0"/>
          </a:p>
        </p:txBody>
      </p:sp>
      <p:sp>
        <p:nvSpPr>
          <p:cNvPr id="27652" name="幻灯片图像占位符 3"/>
          <p:cNvSpPr>
            <a:spLocks noGrp="1" noRot="1" noChangeAspect="1" noChangeArrowheads="1"/>
          </p:cNvSpPr>
          <p:nvPr>
            <p:ph type="sldImg" idx="2"/>
          </p:nvPr>
        </p:nvSpPr>
        <p:spPr bwMode="auto">
          <a:xfrm>
            <a:off x="915988" y="744538"/>
            <a:ext cx="4965700" cy="3722687"/>
          </a:xfrm>
          <a:prstGeom prst="rect">
            <a:avLst/>
          </a:prstGeom>
          <a:noFill/>
          <a:ln w="9525">
            <a:noFill/>
            <a:miter lim="800000"/>
            <a:headEnd/>
            <a:tailEnd/>
          </a:ln>
        </p:spPr>
      </p:sp>
      <p:sp>
        <p:nvSpPr>
          <p:cNvPr id="3077" name="备注占位符 4"/>
          <p:cNvSpPr>
            <a:spLocks noGrp="1" noChangeArrowheads="1"/>
          </p:cNvSpPr>
          <p:nvPr>
            <p:ph type="body" sz="quarter" idx="3"/>
          </p:nvPr>
        </p:nvSpPr>
        <p:spPr bwMode="auto">
          <a:xfrm>
            <a:off x="679450" y="4716463"/>
            <a:ext cx="5438775" cy="44672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页脚占位符 5"/>
          <p:cNvSpPr>
            <a:spLocks noGrp="1" noChangeArrowheads="1"/>
          </p:cNvSpPr>
          <p:nvPr>
            <p:ph type="ftr" sz="quarter" idx="4"/>
          </p:nvPr>
        </p:nvSpPr>
        <p:spPr bwMode="auto">
          <a:xfrm>
            <a:off x="0" y="9429750"/>
            <a:ext cx="2946400" cy="4968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eaLnBrk="1" hangingPunct="1">
              <a:defRPr sz="1200">
                <a:ea typeface="宋体" pitchFamily="2" charset="-122"/>
              </a:defRPr>
            </a:lvl1pPr>
          </a:lstStyle>
          <a:p>
            <a:pPr>
              <a:defRPr/>
            </a:pPr>
            <a:endParaRPr lang="zh-CN" altLang="en-US"/>
          </a:p>
        </p:txBody>
      </p:sp>
      <p:sp>
        <p:nvSpPr>
          <p:cNvPr id="3079" name="灯片编号占位符 6"/>
          <p:cNvSpPr>
            <a:spLocks noGrp="1" noChangeArrowheads="1"/>
          </p:cNvSpPr>
          <p:nvPr>
            <p:ph type="sldNum" sz="quarter" idx="5"/>
          </p:nvPr>
        </p:nvSpPr>
        <p:spPr bwMode="auto">
          <a:xfrm>
            <a:off x="3849688" y="9429750"/>
            <a:ext cx="2946400" cy="4968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defRPr sz="1200">
                <a:ea typeface="宋体" pitchFamily="2" charset="-122"/>
              </a:defRPr>
            </a:lvl1pPr>
          </a:lstStyle>
          <a:p>
            <a:pPr>
              <a:defRPr/>
            </a:pPr>
            <a:fld id="{34E042CB-99D9-44CF-A379-65DA9CB33618}" type="slidenum">
              <a:rPr lang="zh-CN" altLang="en-US"/>
              <a:pPr>
                <a:defRPr/>
              </a:pPr>
              <a:t>‹#›</a:t>
            </a:fld>
            <a:endParaRPr lang="en-US" altLang="zh-CN"/>
          </a:p>
        </p:txBody>
      </p:sp>
    </p:spTree>
    <p:extLst>
      <p:ext uri="{BB962C8B-B14F-4D97-AF65-F5344CB8AC3E}">
        <p14:creationId xmlns:p14="http://schemas.microsoft.com/office/powerpoint/2010/main" val="23693902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spd="slow">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14387"/>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8200" y="1600200"/>
            <a:ext cx="4038600" cy="4525963"/>
          </a:xfrm>
          <a:prstGeom prst="rect">
            <a:avLst/>
          </a:prstGeom>
        </p:spPr>
        <p:txBody>
          <a:bodyPr/>
          <a:lstStyle/>
          <a:p>
            <a:pPr lvl="0"/>
            <a:endParaRPr lang="zh-CN" altLang="en-US" noProof="0"/>
          </a:p>
        </p:txBody>
      </p:sp>
    </p:spTree>
    <p:extLst>
      <p:ext uri="{BB962C8B-B14F-4D97-AF65-F5344CB8AC3E}">
        <p14:creationId xmlns:p14="http://schemas.microsoft.com/office/powerpoint/2010/main" val="3864023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slow">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transition spd="slow">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1" descr="标准版眉头.jpg"/>
          <p:cNvPicPr>
            <a:picLocks noChangeAspect="1" noChangeArrowheads="1"/>
          </p:cNvPicPr>
          <p:nvPr/>
        </p:nvPicPr>
        <p:blipFill>
          <a:blip r:embed="rId14" cstate="print"/>
          <a:srcRect/>
          <a:stretch>
            <a:fillRect/>
          </a:stretch>
        </p:blipFill>
        <p:spPr bwMode="auto">
          <a:xfrm>
            <a:off x="0" y="0"/>
            <a:ext cx="9144000" cy="1143000"/>
          </a:xfrm>
          <a:prstGeom prst="rect">
            <a:avLst/>
          </a:prstGeom>
          <a:noFill/>
          <a:ln w="9525">
            <a:noFill/>
            <a:miter lim="800000"/>
            <a:headEnd/>
            <a:tailEnd/>
          </a:ln>
          <a:effectLst>
            <a:outerShdw dist="38100" dir="2700000" algn="ctr" rotWithShape="0">
              <a:srgbClr val="000000">
                <a:alpha val="37000"/>
              </a:srgbClr>
            </a:outerShdw>
          </a:effectLst>
        </p:spPr>
      </p:pic>
    </p:spTree>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Lst>
  <p:transition spd="slow">
    <p:zoom/>
  </p:transition>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audio" Target="../media/audio1.wav"/><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wmf"/></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2" Type="http://schemas.openxmlformats.org/officeDocument/2006/relationships/image" Target="../media/image18.jf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image" Target="../media/image27.jfif"/><Relationship Id="rId1" Type="http://schemas.openxmlformats.org/officeDocument/2006/relationships/slideLayout" Target="../slideLayouts/slideLayout7.xml"/><Relationship Id="rId5" Type="http://schemas.openxmlformats.org/officeDocument/2006/relationships/image" Target="../media/image30.jpg"/><Relationship Id="rId4" Type="http://schemas.openxmlformats.org/officeDocument/2006/relationships/image" Target="../media/image29.jfif"/></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WordArt 2">
            <a:extLst>
              <a:ext uri="{FF2B5EF4-FFF2-40B4-BE49-F238E27FC236}">
                <a16:creationId xmlns:a16="http://schemas.microsoft.com/office/drawing/2014/main" id="{2F6766BC-9C24-46AB-B69D-FD44C9856A40}"/>
              </a:ext>
            </a:extLst>
          </p:cNvPr>
          <p:cNvSpPr>
            <a:spLocks noChangeArrowheads="1" noChangeShapeType="1" noTextEdit="1"/>
          </p:cNvSpPr>
          <p:nvPr/>
        </p:nvSpPr>
        <p:spPr bwMode="auto">
          <a:xfrm>
            <a:off x="2124075" y="1125538"/>
            <a:ext cx="5003800" cy="1008062"/>
          </a:xfrm>
          <a:prstGeom prst="rect">
            <a:avLst/>
          </a:prstGeom>
        </p:spPr>
        <p:txBody>
          <a:bodyPr wrap="none" fromWordArt="1">
            <a:prstTxWarp prst="textPlain">
              <a:avLst>
                <a:gd name="adj" fmla="val 50000"/>
              </a:avLst>
            </a:prstTxWarp>
            <a:scene3d>
              <a:camera prst="legacyObliqueTop">
                <a:rot lat="20399986" lon="0" rev="0"/>
              </a:camera>
              <a:lightRig rig="legacyFlat3" dir="r"/>
            </a:scene3d>
            <a:sp3d extrusionH="887400" prstMaterial="legacyMetal">
              <a:extrusionClr>
                <a:srgbClr val="FFFF00"/>
              </a:extrusionClr>
              <a:contourClr>
                <a:srgbClr val="FFCC99"/>
              </a:contourClr>
            </a:sp3d>
          </a:bodyPr>
          <a:lstStyle/>
          <a:p>
            <a:pPr algn="ctr"/>
            <a:r>
              <a:rPr lang="zh-CN" altLang="en-US" sz="4400" kern="10">
                <a:ln w="9525">
                  <a:round/>
                  <a:headEnd/>
                  <a:tailEnd/>
                </a:ln>
                <a:gradFill rotWithShape="1">
                  <a:gsLst>
                    <a:gs pos="0">
                      <a:srgbClr val="FFCC99"/>
                    </a:gs>
                    <a:gs pos="100000">
                      <a:srgbClr val="FFFF00"/>
                    </a:gs>
                  </a:gsLst>
                  <a:lin ang="5400000" scaled="1"/>
                </a:gradFill>
                <a:latin typeface="华文新魏" panose="02010800040101010101" pitchFamily="2" charset="-122"/>
                <a:ea typeface="华文新魏" panose="02010800040101010101" pitchFamily="2" charset="-122"/>
              </a:rPr>
              <a:t>软件工程</a:t>
            </a:r>
          </a:p>
        </p:txBody>
      </p:sp>
      <p:sp>
        <p:nvSpPr>
          <p:cNvPr id="3075" name="Text Box 3">
            <a:extLst>
              <a:ext uri="{FF2B5EF4-FFF2-40B4-BE49-F238E27FC236}">
                <a16:creationId xmlns:a16="http://schemas.microsoft.com/office/drawing/2014/main" id="{200B4426-BA69-42F1-B09E-6AC7808449E1}"/>
              </a:ext>
            </a:extLst>
          </p:cNvPr>
          <p:cNvSpPr txBox="1">
            <a:spLocks noChangeArrowheads="1"/>
          </p:cNvSpPr>
          <p:nvPr/>
        </p:nvSpPr>
        <p:spPr bwMode="auto">
          <a:xfrm>
            <a:off x="3432175" y="4581525"/>
            <a:ext cx="2260600" cy="457200"/>
          </a:xfrm>
          <a:prstGeom prst="rect">
            <a:avLst/>
          </a:prstGeom>
          <a:gradFill rotWithShape="0">
            <a:gsLst>
              <a:gs pos="0">
                <a:srgbClr val="767600"/>
              </a:gs>
              <a:gs pos="50000">
                <a:srgbClr val="FFFF00"/>
              </a:gs>
              <a:gs pos="100000">
                <a:srgbClr val="767600"/>
              </a:gs>
            </a:gsLst>
            <a:lin ang="5400000" scaled="1"/>
          </a:gradFill>
          <a:ln w="9525">
            <a:miter lim="800000"/>
            <a:headEnd/>
            <a:tailEnd/>
          </a:ln>
          <a:scene3d>
            <a:camera prst="legacyPerspectiveTop"/>
            <a:lightRig rig="legacyFlat1" dir="t"/>
          </a:scene3d>
          <a:sp3d extrusionH="430200" prstMaterial="legacyMatte">
            <a:bevelT w="13500" h="13500" prst="angle"/>
            <a:bevelB w="13500" h="13500" prst="angle"/>
            <a:extrusionClr>
              <a:srgbClr val="FFFF00"/>
            </a:extrusionClr>
            <a:contourClr>
              <a:srgbClr val="767600"/>
            </a:contourClr>
          </a:sp3d>
        </p:spPr>
        <p:txBody>
          <a:bodyPr>
            <a:spAutoFit/>
            <a:flatTx/>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algn="ctr" eaLnBrk="1" fontAlgn="ctr" hangingPunct="1"/>
            <a:r>
              <a:rPr kumimoji="1" lang="zh-CN" altLang="en-US" sz="2400">
                <a:solidFill>
                  <a:srgbClr val="0000FF"/>
                </a:solidFill>
                <a:latin typeface="Times New Roman" panose="02020603050405020304" pitchFamily="18" charset="0"/>
                <a:ea typeface="宋体" panose="02010600030101010101" pitchFamily="2" charset="-122"/>
              </a:rPr>
              <a:t>主讲：</a:t>
            </a:r>
            <a:r>
              <a:rPr kumimoji="1" lang="zh-CN" altLang="en-US" sz="2400">
                <a:solidFill>
                  <a:srgbClr val="0000FF"/>
                </a:solidFill>
                <a:latin typeface="Times New Roman" panose="02020603050405020304" pitchFamily="18" charset="0"/>
                <a:ea typeface="黑体" panose="02010609060101010101" pitchFamily="49" charset="-122"/>
              </a:rPr>
              <a:t>饶国政</a:t>
            </a:r>
            <a:endParaRPr kumimoji="1" lang="zh-CN" altLang="en-US" sz="2400">
              <a:solidFill>
                <a:srgbClr val="0000FF"/>
              </a:solidFill>
              <a:latin typeface="黑体" panose="02010609060101010101" pitchFamily="49" charset="-122"/>
              <a:ea typeface="黑体" panose="02010609060101010101" pitchFamily="49" charset="-122"/>
            </a:endParaRPr>
          </a:p>
        </p:txBody>
      </p:sp>
      <p:sp>
        <p:nvSpPr>
          <p:cNvPr id="3076" name="Text Box 4">
            <a:extLst>
              <a:ext uri="{FF2B5EF4-FFF2-40B4-BE49-F238E27FC236}">
                <a16:creationId xmlns:a16="http://schemas.microsoft.com/office/drawing/2014/main" id="{B87ABAED-C011-42DC-BDBA-E20D7D256790}"/>
              </a:ext>
            </a:extLst>
          </p:cNvPr>
          <p:cNvSpPr txBox="1">
            <a:spLocks noChangeArrowheads="1"/>
          </p:cNvSpPr>
          <p:nvPr/>
        </p:nvSpPr>
        <p:spPr bwMode="auto">
          <a:xfrm>
            <a:off x="1066800" y="5176838"/>
            <a:ext cx="7010400" cy="762000"/>
          </a:xfrm>
          <a:prstGeom prst="rect">
            <a:avLst/>
          </a:prstGeom>
          <a:noFill/>
          <a:ln>
            <a:noFill/>
          </a:ln>
          <a:effectLst>
            <a:outerShdw dist="35921" dir="2700000" algn="ctr" rotWithShape="0">
              <a:srgbClr val="C0C0C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algn="ctr" eaLnBrk="1" hangingPunct="1">
              <a:spcBef>
                <a:spcPct val="20000"/>
              </a:spcBef>
            </a:pPr>
            <a:r>
              <a:rPr kumimoji="1" lang="zh-CN" altLang="en-US" sz="4400" b="0">
                <a:solidFill>
                  <a:srgbClr val="FFFFFF"/>
                </a:solidFill>
                <a:latin typeface="隶书" panose="02010509060101010101" pitchFamily="49" charset="-122"/>
                <a:ea typeface="隶书" panose="02010509060101010101" pitchFamily="49" charset="-122"/>
              </a:rPr>
              <a:t>天 津 大 学</a:t>
            </a:r>
          </a:p>
        </p:txBody>
      </p:sp>
      <p:graphicFrame>
        <p:nvGraphicFramePr>
          <p:cNvPr id="3077" name="Object 5">
            <a:extLst>
              <a:ext uri="{FF2B5EF4-FFF2-40B4-BE49-F238E27FC236}">
                <a16:creationId xmlns:a16="http://schemas.microsoft.com/office/drawing/2014/main" id="{7D9242DE-9D0D-4173-8750-1F5919BC1D2D}"/>
              </a:ext>
            </a:extLst>
          </p:cNvPr>
          <p:cNvGraphicFramePr>
            <a:graphicFrameLocks noChangeAspect="1"/>
          </p:cNvGraphicFramePr>
          <p:nvPr/>
        </p:nvGraphicFramePr>
        <p:xfrm>
          <a:off x="3314700" y="2205038"/>
          <a:ext cx="2514600" cy="2344737"/>
        </p:xfrm>
        <a:graphic>
          <a:graphicData uri="http://schemas.openxmlformats.org/presentationml/2006/ole">
            <mc:AlternateContent xmlns:mc="http://schemas.openxmlformats.org/markup-compatibility/2006">
              <mc:Choice xmlns:v="urn:schemas-microsoft-com:vml" Requires="v">
                <p:oleObj name="Clip" r:id="rId3" imgW="4755794" imgH="4828032" progId="MS_ClipArt_Gallery.2">
                  <p:embed/>
                </p:oleObj>
              </mc:Choice>
              <mc:Fallback>
                <p:oleObj name="Clip" r:id="rId3" imgW="4755794" imgH="4828032" progId="MS_ClipArt_Gallery.2">
                  <p:embed/>
                  <p:pic>
                    <p:nvPicPr>
                      <p:cNvPr id="3077" name="Object 5">
                        <a:extLst>
                          <a:ext uri="{FF2B5EF4-FFF2-40B4-BE49-F238E27FC236}">
                            <a16:creationId xmlns:a16="http://schemas.microsoft.com/office/drawing/2014/main" id="{7D9242DE-9D0D-4173-8750-1F5919BC1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700" y="2205038"/>
                        <a:ext cx="2514600" cy="234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 name="Picture 2">
            <a:extLst>
              <a:ext uri="{FF2B5EF4-FFF2-40B4-BE49-F238E27FC236}">
                <a16:creationId xmlns:a16="http://schemas.microsoft.com/office/drawing/2014/main" id="{17E1726E-B879-4A81-B9CF-5D03A5731F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13" y="-26988"/>
            <a:ext cx="9178926" cy="68849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A1487A63-8A67-4DA6-AA40-2B380975176E}"/>
              </a:ext>
            </a:extLst>
          </p:cNvPr>
          <p:cNvSpPr>
            <a:spLocks noChangeArrowheads="1"/>
          </p:cNvSpPr>
          <p:nvPr/>
        </p:nvSpPr>
        <p:spPr bwMode="auto">
          <a:xfrm>
            <a:off x="1547813" y="1270000"/>
            <a:ext cx="60483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6000" b="1" dirty="0">
                <a:solidFill>
                  <a:schemeClr val="bg1"/>
                </a:solidFill>
                <a:ea typeface="黑体" panose="02010609060101010101" pitchFamily="49" charset="-122"/>
              </a:rPr>
              <a:t>软 件 工程</a:t>
            </a:r>
          </a:p>
        </p:txBody>
      </p:sp>
      <p:sp>
        <p:nvSpPr>
          <p:cNvPr id="9" name="Rectangle 3">
            <a:extLst>
              <a:ext uri="{FF2B5EF4-FFF2-40B4-BE49-F238E27FC236}">
                <a16:creationId xmlns:a16="http://schemas.microsoft.com/office/drawing/2014/main" id="{EEFF913C-1610-4ADC-903C-8BC5EF8087EA}"/>
              </a:ext>
            </a:extLst>
          </p:cNvPr>
          <p:cNvSpPr>
            <a:spLocks noChangeArrowheads="1"/>
          </p:cNvSpPr>
          <p:nvPr/>
        </p:nvSpPr>
        <p:spPr bwMode="auto">
          <a:xfrm>
            <a:off x="1835900" y="2411084"/>
            <a:ext cx="558014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800" b="1" dirty="0">
                <a:solidFill>
                  <a:schemeClr val="bg1"/>
                </a:solidFill>
              </a:rPr>
              <a:t>饶国政</a:t>
            </a:r>
          </a:p>
          <a:p>
            <a:pPr algn="ctr"/>
            <a:r>
              <a:rPr lang="en-US" altLang="zh-CN" sz="2800" dirty="0">
                <a:solidFill>
                  <a:schemeClr val="bg1"/>
                </a:solidFill>
              </a:rPr>
              <a:t>http://cic.tju.edu.cn/faculty/rgz/</a:t>
            </a:r>
          </a:p>
          <a:p>
            <a:pPr algn="ctr"/>
            <a:r>
              <a:rPr lang="en-US" altLang="zh-CN" sz="2800" b="1" dirty="0">
                <a:solidFill>
                  <a:schemeClr val="bg1"/>
                </a:solidFill>
              </a:rPr>
              <a:t>rgz@tju.edu.cn</a:t>
            </a:r>
          </a:p>
        </p:txBody>
      </p:sp>
    </p:spTree>
  </p:cSld>
  <p:clrMapOvr>
    <a:masterClrMapping/>
  </p:clrMapOvr>
  <p:transition spd="slow" advTm="12000">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anim calcmode="lin" valueType="num">
                                      <p:cBhvr>
                                        <p:cTn id="9" dur="500" fill="hold"/>
                                        <p:tgtEl>
                                          <p:spTgt spid="3074"/>
                                        </p:tgtEl>
                                        <p:attrNameLst>
                                          <p:attrName>ppt_x</p:attrName>
                                        </p:attrNameLst>
                                      </p:cBhvr>
                                      <p:tavLst>
                                        <p:tav tm="0">
                                          <p:val>
                                            <p:fltVal val="0.5"/>
                                          </p:val>
                                        </p:tav>
                                        <p:tav tm="100000">
                                          <p:val>
                                            <p:strVal val="#ppt_x"/>
                                          </p:val>
                                        </p:tav>
                                      </p:tavLst>
                                    </p:anim>
                                    <p:anim calcmode="lin" valueType="num">
                                      <p:cBhvr>
                                        <p:cTn id="10" dur="500" fill="hold"/>
                                        <p:tgtEl>
                                          <p:spTgt spid="3074"/>
                                        </p:tgtEl>
                                        <p:attrNameLst>
                                          <p:attrName>ppt_y</p:attrName>
                                        </p:attrNameLst>
                                      </p:cBhvr>
                                      <p:tavLst>
                                        <p:tav tm="0">
                                          <p:val>
                                            <p:fltVal val="0.5"/>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YOUXI.WAV"/>
                                        </p:tgtEl>
                                      </p:cMediaNode>
                                    </p:audio>
                                  </p:subTnLst>
                                </p:cTn>
                              </p:par>
                            </p:childTnLst>
                          </p:cTn>
                        </p:par>
                        <p:par>
                          <p:cTn id="11" fill="hold" nodeType="afterGroup">
                            <p:stCondLst>
                              <p:cond delay="500"/>
                            </p:stCondLst>
                            <p:childTnLst>
                              <p:par>
                                <p:cTn id="12" presetID="23" presetClass="entr" presetSubtype="16" fill="hold" nodeType="afterEffect">
                                  <p:stCondLst>
                                    <p:cond delay="0"/>
                                  </p:stCondLst>
                                  <p:childTnLst>
                                    <p:set>
                                      <p:cBhvr>
                                        <p:cTn id="13" dur="1" fill="hold">
                                          <p:stCondLst>
                                            <p:cond delay="0"/>
                                          </p:stCondLst>
                                        </p:cTn>
                                        <p:tgtEl>
                                          <p:spTgt spid="3077"/>
                                        </p:tgtEl>
                                        <p:attrNameLst>
                                          <p:attrName>style.visibility</p:attrName>
                                        </p:attrNameLst>
                                      </p:cBhvr>
                                      <p:to>
                                        <p:strVal val="visible"/>
                                      </p:to>
                                    </p:set>
                                    <p:anim calcmode="lin" valueType="num">
                                      <p:cBhvr>
                                        <p:cTn id="14" dur="500" fill="hold"/>
                                        <p:tgtEl>
                                          <p:spTgt spid="3077"/>
                                        </p:tgtEl>
                                        <p:attrNameLst>
                                          <p:attrName>ppt_w</p:attrName>
                                        </p:attrNameLst>
                                      </p:cBhvr>
                                      <p:tavLst>
                                        <p:tav tm="0">
                                          <p:val>
                                            <p:fltVal val="0"/>
                                          </p:val>
                                        </p:tav>
                                        <p:tav tm="100000">
                                          <p:val>
                                            <p:strVal val="#ppt_w"/>
                                          </p:val>
                                        </p:tav>
                                      </p:tavLst>
                                    </p:anim>
                                    <p:anim calcmode="lin" valueType="num">
                                      <p:cBhvr>
                                        <p:cTn id="15" dur="500" fill="hold"/>
                                        <p:tgtEl>
                                          <p:spTgt spid="3077"/>
                                        </p:tgtEl>
                                        <p:attrNameLst>
                                          <p:attrName>ppt_h</p:attrName>
                                        </p:attrNameLst>
                                      </p:cBhvr>
                                      <p:tavLst>
                                        <p:tav tm="0">
                                          <p:val>
                                            <p:fltVal val="0"/>
                                          </p:val>
                                        </p:tav>
                                        <p:tav tm="100000">
                                          <p:val>
                                            <p:strVal val="#ppt_h"/>
                                          </p:val>
                                        </p:tav>
                                      </p:tavLst>
                                    </p:anim>
                                  </p:childTnLst>
                                </p:cTn>
                              </p:par>
                            </p:childTnLst>
                          </p:cTn>
                        </p:par>
                        <p:par>
                          <p:cTn id="16" fill="hold" nodeType="afterGroup">
                            <p:stCondLst>
                              <p:cond delay="1000"/>
                            </p:stCondLst>
                            <p:childTnLst>
                              <p:par>
                                <p:cTn id="17" presetID="16" presetClass="entr" presetSubtype="37" fill="hold" grpId="0" nodeType="after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barn(outVertical)">
                                      <p:cBhvr>
                                        <p:cTn id="19" dur="500"/>
                                        <p:tgtEl>
                                          <p:spTgt spid="3076"/>
                                        </p:tgtEl>
                                      </p:cBhvr>
                                    </p:animEffect>
                                  </p:childTnLst>
                                </p:cTn>
                              </p:par>
                            </p:childTnLst>
                          </p:cTn>
                        </p:par>
                        <p:par>
                          <p:cTn id="20" fill="hold" nodeType="afterGroup">
                            <p:stCondLst>
                              <p:cond delay="1500"/>
                            </p:stCondLst>
                            <p:childTnLst>
                              <p:par>
                                <p:cTn id="21" presetID="23" presetClass="entr" presetSubtype="528" fill="hold" grpId="0" nodeType="afterEffect">
                                  <p:stCondLst>
                                    <p:cond delay="0"/>
                                  </p:stCondLst>
                                  <p:childTnLst>
                                    <p:set>
                                      <p:cBhvr>
                                        <p:cTn id="22" dur="1" fill="hold">
                                          <p:stCondLst>
                                            <p:cond delay="0"/>
                                          </p:stCondLst>
                                        </p:cTn>
                                        <p:tgtEl>
                                          <p:spTgt spid="3075"/>
                                        </p:tgtEl>
                                        <p:attrNameLst>
                                          <p:attrName>style.visibility</p:attrName>
                                        </p:attrNameLst>
                                      </p:cBhvr>
                                      <p:to>
                                        <p:strVal val="visible"/>
                                      </p:to>
                                    </p:set>
                                    <p:anim calcmode="lin" valueType="num">
                                      <p:cBhvr>
                                        <p:cTn id="23" dur="500" fill="hold"/>
                                        <p:tgtEl>
                                          <p:spTgt spid="3075"/>
                                        </p:tgtEl>
                                        <p:attrNameLst>
                                          <p:attrName>ppt_w</p:attrName>
                                        </p:attrNameLst>
                                      </p:cBhvr>
                                      <p:tavLst>
                                        <p:tav tm="0">
                                          <p:val>
                                            <p:fltVal val="0"/>
                                          </p:val>
                                        </p:tav>
                                        <p:tav tm="100000">
                                          <p:val>
                                            <p:strVal val="#ppt_w"/>
                                          </p:val>
                                        </p:tav>
                                      </p:tavLst>
                                    </p:anim>
                                    <p:anim calcmode="lin" valueType="num">
                                      <p:cBhvr>
                                        <p:cTn id="24" dur="500" fill="hold"/>
                                        <p:tgtEl>
                                          <p:spTgt spid="3075"/>
                                        </p:tgtEl>
                                        <p:attrNameLst>
                                          <p:attrName>ppt_h</p:attrName>
                                        </p:attrNameLst>
                                      </p:cBhvr>
                                      <p:tavLst>
                                        <p:tav tm="0">
                                          <p:val>
                                            <p:fltVal val="0"/>
                                          </p:val>
                                        </p:tav>
                                        <p:tav tm="100000">
                                          <p:val>
                                            <p:strVal val="#ppt_h"/>
                                          </p:val>
                                        </p:tav>
                                      </p:tavLst>
                                    </p:anim>
                                    <p:anim calcmode="lin" valueType="num">
                                      <p:cBhvr>
                                        <p:cTn id="25" dur="500" fill="hold"/>
                                        <p:tgtEl>
                                          <p:spTgt spid="3075"/>
                                        </p:tgtEl>
                                        <p:attrNameLst>
                                          <p:attrName>ppt_x</p:attrName>
                                        </p:attrNameLst>
                                      </p:cBhvr>
                                      <p:tavLst>
                                        <p:tav tm="0">
                                          <p:val>
                                            <p:fltVal val="0.5"/>
                                          </p:val>
                                        </p:tav>
                                        <p:tav tm="100000">
                                          <p:val>
                                            <p:strVal val="#ppt_x"/>
                                          </p:val>
                                        </p:tav>
                                      </p:tavLst>
                                    </p:anim>
                                    <p:anim calcmode="lin" valueType="num">
                                      <p:cBhvr>
                                        <p:cTn id="26" dur="500" fill="hold"/>
                                        <p:tgtEl>
                                          <p:spTgt spid="307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nimBg="1" autoUpdateAnimBg="0"/>
      <p:bldP spid="3076"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E4CBB5C-5EDB-48CC-AE95-DDF6CE239544}"/>
              </a:ext>
            </a:extLst>
          </p:cNvPr>
          <p:cNvPicPr>
            <a:picLocks noChangeAspect="1"/>
          </p:cNvPicPr>
          <p:nvPr/>
        </p:nvPicPr>
        <p:blipFill>
          <a:blip r:embed="rId2"/>
          <a:stretch>
            <a:fillRect/>
          </a:stretch>
        </p:blipFill>
        <p:spPr>
          <a:xfrm>
            <a:off x="1619672" y="1124744"/>
            <a:ext cx="5845260" cy="5733256"/>
          </a:xfrm>
          <a:prstGeom prst="rect">
            <a:avLst/>
          </a:prstGeom>
        </p:spPr>
      </p:pic>
    </p:spTree>
    <p:extLst>
      <p:ext uri="{BB962C8B-B14F-4D97-AF65-F5344CB8AC3E}">
        <p14:creationId xmlns:p14="http://schemas.microsoft.com/office/powerpoint/2010/main" val="2146327692"/>
      </p:ext>
    </p:extLst>
  </p:cSld>
  <p:clrMapOvr>
    <a:masterClrMapping/>
  </p:clrMapOvr>
  <p:transition spd="slow">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B4B34E0-C5AA-433A-B397-B58DDF072749}"/>
              </a:ext>
            </a:extLst>
          </p:cNvPr>
          <p:cNvSpPr>
            <a:spLocks noGrp="1"/>
          </p:cNvSpPr>
          <p:nvPr>
            <p:ph type="body" idx="1"/>
          </p:nvPr>
        </p:nvSpPr>
        <p:spPr>
          <a:xfrm>
            <a:off x="35496" y="3368973"/>
            <a:ext cx="8964487" cy="780107"/>
          </a:xfrm>
        </p:spPr>
        <p:txBody>
          <a:bodyPr/>
          <a:lstStyle/>
          <a:p>
            <a:pPr algn="ctr"/>
            <a:r>
              <a:rPr lang="en-US" altLang="zh-CN" sz="4400" b="1" dirty="0">
                <a:solidFill>
                  <a:srgbClr val="00478C"/>
                </a:solidFill>
                <a:latin typeface="Times New Roman" panose="02020603050405020304" pitchFamily="18" charset="0"/>
                <a:ea typeface="微软雅黑" panose="020B0503020204020204" pitchFamily="34" charset="-122"/>
                <a:cs typeface="Times New Roman" panose="02020603050405020304" pitchFamily="18" charset="0"/>
              </a:rPr>
              <a:t>1.3.2 </a:t>
            </a:r>
            <a:r>
              <a:rPr lang="zh-CN" altLang="en-US" sz="4400" b="1" dirty="0">
                <a:solidFill>
                  <a:srgbClr val="00478C"/>
                </a:solidFill>
                <a:latin typeface="Times New Roman" panose="02020603050405020304" pitchFamily="18" charset="0"/>
                <a:ea typeface="微软雅黑" panose="020B0503020204020204" pitchFamily="34" charset="-122"/>
                <a:cs typeface="Times New Roman" panose="02020603050405020304" pitchFamily="18" charset="0"/>
              </a:rPr>
              <a:t>大力发展软件产业是国家战略</a:t>
            </a:r>
            <a:endParaRPr lang="zh-CN" altLang="en-US" sz="44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18263655"/>
      </p:ext>
    </p:extLst>
  </p:cSld>
  <p:clrMapOvr>
    <a:masterClrMapping/>
  </p:clrMapOvr>
  <p:transition spd="slow">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3E61EA5-B046-4215-A683-CE01D182732C}"/>
              </a:ext>
            </a:extLst>
          </p:cNvPr>
          <p:cNvSpPr/>
          <p:nvPr/>
        </p:nvSpPr>
        <p:spPr>
          <a:xfrm>
            <a:off x="107505" y="1249977"/>
            <a:ext cx="8856984" cy="646331"/>
          </a:xfrm>
          <a:prstGeom prst="rect">
            <a:avLst/>
          </a:prstGeom>
        </p:spPr>
        <p:txBody>
          <a:bodyPr wrap="square">
            <a:spAutoFit/>
          </a:bodyPr>
          <a:lstStyle/>
          <a:p>
            <a:pPr algn="ctr"/>
            <a:r>
              <a:rPr lang="zh-CN" altLang="en-US" dirty="0">
                <a:solidFill>
                  <a:srgbClr val="C00000"/>
                </a:solidFill>
              </a:rPr>
              <a:t>党的十六大（</a:t>
            </a:r>
            <a:r>
              <a:rPr lang="en-US" altLang="zh-CN" dirty="0">
                <a:solidFill>
                  <a:srgbClr val="C00000"/>
                </a:solidFill>
              </a:rPr>
              <a:t> 2002</a:t>
            </a:r>
            <a:r>
              <a:rPr lang="zh-CN" altLang="en-US" dirty="0">
                <a:solidFill>
                  <a:srgbClr val="C00000"/>
                </a:solidFill>
              </a:rPr>
              <a:t>年</a:t>
            </a:r>
            <a:r>
              <a:rPr lang="en-US" altLang="zh-CN" dirty="0">
                <a:solidFill>
                  <a:srgbClr val="C00000"/>
                </a:solidFill>
              </a:rPr>
              <a:t>11</a:t>
            </a:r>
            <a:r>
              <a:rPr lang="zh-CN" altLang="en-US" dirty="0">
                <a:solidFill>
                  <a:srgbClr val="C00000"/>
                </a:solidFill>
              </a:rPr>
              <a:t>月</a:t>
            </a:r>
            <a:r>
              <a:rPr lang="en-US" altLang="zh-CN" dirty="0">
                <a:solidFill>
                  <a:srgbClr val="C00000"/>
                </a:solidFill>
              </a:rPr>
              <a:t>8</a:t>
            </a:r>
            <a:r>
              <a:rPr lang="zh-CN" altLang="en-US" dirty="0">
                <a:solidFill>
                  <a:srgbClr val="C00000"/>
                </a:solidFill>
              </a:rPr>
              <a:t>日至</a:t>
            </a:r>
            <a:r>
              <a:rPr lang="en-US" altLang="zh-CN" dirty="0">
                <a:solidFill>
                  <a:srgbClr val="C00000"/>
                </a:solidFill>
              </a:rPr>
              <a:t>14</a:t>
            </a:r>
            <a:r>
              <a:rPr lang="zh-CN" altLang="en-US" dirty="0">
                <a:solidFill>
                  <a:srgbClr val="C00000"/>
                </a:solidFill>
              </a:rPr>
              <a:t>日）提出：</a:t>
            </a:r>
            <a:endParaRPr lang="en-US" altLang="zh-CN" dirty="0">
              <a:solidFill>
                <a:srgbClr val="C00000"/>
              </a:solidFill>
            </a:endParaRPr>
          </a:p>
          <a:p>
            <a:pPr algn="ctr"/>
            <a:r>
              <a:rPr lang="zh-CN" altLang="zh-CN" dirty="0">
                <a:solidFill>
                  <a:srgbClr val="C00000"/>
                </a:solidFill>
              </a:rPr>
              <a:t> “以信息化带动工业化、以工业化促进信息化”</a:t>
            </a:r>
            <a:endParaRPr lang="zh-CN" altLang="en-US" dirty="0">
              <a:solidFill>
                <a:srgbClr val="C00000"/>
              </a:solidFill>
            </a:endParaRPr>
          </a:p>
        </p:txBody>
      </p:sp>
      <p:pic>
        <p:nvPicPr>
          <p:cNvPr id="6" name="图片 5">
            <a:extLst>
              <a:ext uri="{FF2B5EF4-FFF2-40B4-BE49-F238E27FC236}">
                <a16:creationId xmlns:a16="http://schemas.microsoft.com/office/drawing/2014/main" id="{61E3435C-4C05-4E2F-A8D3-6C7EAF70F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725" y="1973089"/>
            <a:ext cx="4896544" cy="4552255"/>
          </a:xfrm>
          <a:prstGeom prst="rect">
            <a:avLst/>
          </a:prstGeom>
        </p:spPr>
      </p:pic>
    </p:spTree>
    <p:extLst>
      <p:ext uri="{BB962C8B-B14F-4D97-AF65-F5344CB8AC3E}">
        <p14:creationId xmlns:p14="http://schemas.microsoft.com/office/powerpoint/2010/main" val="797148922"/>
      </p:ext>
    </p:extLst>
  </p:cSld>
  <p:clrMapOvr>
    <a:masterClrMapping/>
  </p:clrMapOvr>
  <p:transition spd="slow">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3E61EA5-B046-4215-A683-CE01D182732C}"/>
              </a:ext>
            </a:extLst>
          </p:cNvPr>
          <p:cNvSpPr/>
          <p:nvPr/>
        </p:nvSpPr>
        <p:spPr>
          <a:xfrm>
            <a:off x="107505" y="2084655"/>
            <a:ext cx="3096343" cy="1200329"/>
          </a:xfrm>
          <a:prstGeom prst="rect">
            <a:avLst/>
          </a:prstGeom>
        </p:spPr>
        <p:txBody>
          <a:bodyPr wrap="square">
            <a:spAutoFit/>
          </a:bodyPr>
          <a:lstStyle/>
          <a:p>
            <a:pPr algn="ctr"/>
            <a:r>
              <a:rPr lang="zh-CN" altLang="en-US" dirty="0">
                <a:solidFill>
                  <a:srgbClr val="C00000"/>
                </a:solidFill>
              </a:rPr>
              <a:t>党的十七大（</a:t>
            </a:r>
            <a:r>
              <a:rPr lang="en-US" altLang="zh-CN" dirty="0">
                <a:solidFill>
                  <a:srgbClr val="C00000"/>
                </a:solidFill>
              </a:rPr>
              <a:t> 2007</a:t>
            </a:r>
            <a:r>
              <a:rPr lang="zh-CN" altLang="en-US" dirty="0">
                <a:solidFill>
                  <a:srgbClr val="C00000"/>
                </a:solidFill>
              </a:rPr>
              <a:t>年</a:t>
            </a:r>
            <a:r>
              <a:rPr lang="en-US" altLang="zh-CN" dirty="0">
                <a:solidFill>
                  <a:srgbClr val="C00000"/>
                </a:solidFill>
              </a:rPr>
              <a:t>10</a:t>
            </a:r>
            <a:r>
              <a:rPr lang="zh-CN" altLang="en-US" dirty="0">
                <a:solidFill>
                  <a:srgbClr val="C00000"/>
                </a:solidFill>
              </a:rPr>
              <a:t>月</a:t>
            </a:r>
            <a:r>
              <a:rPr lang="en-US" altLang="zh-CN" dirty="0">
                <a:solidFill>
                  <a:srgbClr val="C00000"/>
                </a:solidFill>
              </a:rPr>
              <a:t>15</a:t>
            </a:r>
            <a:r>
              <a:rPr lang="zh-CN" altLang="en-US" dirty="0">
                <a:solidFill>
                  <a:srgbClr val="C00000"/>
                </a:solidFill>
              </a:rPr>
              <a:t>日至</a:t>
            </a:r>
            <a:r>
              <a:rPr lang="en-US" altLang="zh-CN" dirty="0">
                <a:solidFill>
                  <a:srgbClr val="C00000"/>
                </a:solidFill>
              </a:rPr>
              <a:t>21</a:t>
            </a:r>
            <a:r>
              <a:rPr lang="zh-CN" altLang="en-US" dirty="0">
                <a:solidFill>
                  <a:srgbClr val="C00000"/>
                </a:solidFill>
              </a:rPr>
              <a:t>日）提出：</a:t>
            </a:r>
            <a:endParaRPr lang="en-US" altLang="zh-CN" dirty="0">
              <a:solidFill>
                <a:srgbClr val="C00000"/>
              </a:solidFill>
            </a:endParaRPr>
          </a:p>
          <a:p>
            <a:pPr algn="ctr"/>
            <a:r>
              <a:rPr lang="zh-CN" altLang="zh-CN" dirty="0">
                <a:solidFill>
                  <a:srgbClr val="C00000"/>
                </a:solidFill>
              </a:rPr>
              <a:t> “</a:t>
            </a:r>
            <a:r>
              <a:rPr lang="zh-CN" altLang="en-US" dirty="0">
                <a:solidFill>
                  <a:srgbClr val="C00000"/>
                </a:solidFill>
              </a:rPr>
              <a:t>促进信息化与工业化融合，走新型工业化道路</a:t>
            </a:r>
            <a:r>
              <a:rPr lang="zh-CN" altLang="zh-CN" dirty="0">
                <a:solidFill>
                  <a:srgbClr val="C00000"/>
                </a:solidFill>
              </a:rPr>
              <a:t>”</a:t>
            </a:r>
            <a:endParaRPr lang="zh-CN" altLang="en-US" dirty="0">
              <a:solidFill>
                <a:srgbClr val="C00000"/>
              </a:solidFill>
            </a:endParaRPr>
          </a:p>
        </p:txBody>
      </p:sp>
      <p:pic>
        <p:nvPicPr>
          <p:cNvPr id="3" name="图片 2">
            <a:extLst>
              <a:ext uri="{FF2B5EF4-FFF2-40B4-BE49-F238E27FC236}">
                <a16:creationId xmlns:a16="http://schemas.microsoft.com/office/drawing/2014/main" id="{51F0A987-ABB4-4ABA-9DDB-D3D6D2851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4077072"/>
            <a:ext cx="8568951" cy="2743109"/>
          </a:xfrm>
          <a:prstGeom prst="rect">
            <a:avLst/>
          </a:prstGeom>
        </p:spPr>
      </p:pic>
      <p:pic>
        <p:nvPicPr>
          <p:cNvPr id="8" name="图片 7">
            <a:extLst>
              <a:ext uri="{FF2B5EF4-FFF2-40B4-BE49-F238E27FC236}">
                <a16:creationId xmlns:a16="http://schemas.microsoft.com/office/drawing/2014/main" id="{88563ED5-ABAA-4D48-B811-FEB38AA9397A}"/>
              </a:ext>
            </a:extLst>
          </p:cNvPr>
          <p:cNvPicPr>
            <a:picLocks noChangeAspect="1"/>
          </p:cNvPicPr>
          <p:nvPr/>
        </p:nvPicPr>
        <p:blipFill>
          <a:blip r:embed="rId3"/>
          <a:stretch>
            <a:fillRect/>
          </a:stretch>
        </p:blipFill>
        <p:spPr>
          <a:xfrm>
            <a:off x="3419872" y="1196752"/>
            <a:ext cx="4680520" cy="2767215"/>
          </a:xfrm>
          <a:prstGeom prst="rect">
            <a:avLst/>
          </a:prstGeom>
        </p:spPr>
      </p:pic>
    </p:spTree>
    <p:extLst>
      <p:ext uri="{BB962C8B-B14F-4D97-AF65-F5344CB8AC3E}">
        <p14:creationId xmlns:p14="http://schemas.microsoft.com/office/powerpoint/2010/main" val="3043483120"/>
      </p:ext>
    </p:extLst>
  </p:cSld>
  <p:clrMapOvr>
    <a:masterClrMapping/>
  </p:clrMapOvr>
  <p:transition spd="slow">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0D55FA1-2D71-42C9-BFD3-5A8B22526C5D}"/>
              </a:ext>
            </a:extLst>
          </p:cNvPr>
          <p:cNvPicPr>
            <a:picLocks noChangeAspect="1"/>
          </p:cNvPicPr>
          <p:nvPr/>
        </p:nvPicPr>
        <p:blipFill>
          <a:blip r:embed="rId2"/>
          <a:stretch>
            <a:fillRect/>
          </a:stretch>
        </p:blipFill>
        <p:spPr>
          <a:xfrm>
            <a:off x="1187624" y="1619309"/>
            <a:ext cx="7416824" cy="5266075"/>
          </a:xfrm>
          <a:prstGeom prst="rect">
            <a:avLst/>
          </a:prstGeom>
        </p:spPr>
      </p:pic>
      <p:sp>
        <p:nvSpPr>
          <p:cNvPr id="4" name="矩形 3">
            <a:extLst>
              <a:ext uri="{FF2B5EF4-FFF2-40B4-BE49-F238E27FC236}">
                <a16:creationId xmlns:a16="http://schemas.microsoft.com/office/drawing/2014/main" id="{93E61EA5-B046-4215-A683-CE01D182732C}"/>
              </a:ext>
            </a:extLst>
          </p:cNvPr>
          <p:cNvSpPr/>
          <p:nvPr/>
        </p:nvSpPr>
        <p:spPr>
          <a:xfrm>
            <a:off x="107504" y="1249977"/>
            <a:ext cx="5617243" cy="369332"/>
          </a:xfrm>
          <a:prstGeom prst="rect">
            <a:avLst/>
          </a:prstGeom>
        </p:spPr>
        <p:txBody>
          <a:bodyPr wrap="none">
            <a:spAutoFit/>
          </a:bodyPr>
          <a:lstStyle/>
          <a:p>
            <a:r>
              <a:rPr lang="en-US" altLang="zh-CN" dirty="0">
                <a:solidFill>
                  <a:srgbClr val="C00000"/>
                </a:solidFill>
              </a:rPr>
              <a:t>18</a:t>
            </a:r>
            <a:r>
              <a:rPr lang="zh-CN" altLang="en-US" dirty="0">
                <a:solidFill>
                  <a:srgbClr val="C00000"/>
                </a:solidFill>
              </a:rPr>
              <a:t>号文到期，软件超速发展</a:t>
            </a:r>
            <a:r>
              <a:rPr lang="en-US" altLang="zh-CN" dirty="0">
                <a:solidFill>
                  <a:srgbClr val="C00000"/>
                </a:solidFill>
              </a:rPr>
              <a:t>10</a:t>
            </a:r>
            <a:r>
              <a:rPr lang="zh-CN" altLang="en-US" dirty="0">
                <a:solidFill>
                  <a:srgbClr val="C00000"/>
                </a:solidFill>
              </a:rPr>
              <a:t>年，国家马上出台</a:t>
            </a:r>
            <a:r>
              <a:rPr lang="en-US" altLang="zh-CN" dirty="0">
                <a:solidFill>
                  <a:srgbClr val="C00000"/>
                </a:solidFill>
              </a:rPr>
              <a:t>4</a:t>
            </a:r>
            <a:r>
              <a:rPr lang="zh-CN" altLang="en-US" dirty="0">
                <a:solidFill>
                  <a:srgbClr val="C00000"/>
                </a:solidFill>
              </a:rPr>
              <a:t>号文</a:t>
            </a:r>
          </a:p>
        </p:txBody>
      </p:sp>
    </p:spTree>
    <p:extLst>
      <p:ext uri="{BB962C8B-B14F-4D97-AF65-F5344CB8AC3E}">
        <p14:creationId xmlns:p14="http://schemas.microsoft.com/office/powerpoint/2010/main" val="1950248092"/>
      </p:ext>
    </p:extLst>
  </p:cSld>
  <p:clrMapOvr>
    <a:masterClrMapping/>
  </p:clrMapOvr>
  <p:transition spd="slow">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283580D3-F294-4DC6-A604-FD3C71B4D300}"/>
              </a:ext>
            </a:extLst>
          </p:cNvPr>
          <p:cNvSpPr>
            <a:spLocks noGrp="1" noChangeArrowheads="1"/>
          </p:cNvSpPr>
          <p:nvPr>
            <p:ph type="title"/>
          </p:nvPr>
        </p:nvSpPr>
        <p:spPr>
          <a:xfrm>
            <a:off x="144016" y="1124744"/>
            <a:ext cx="8964488" cy="814388"/>
          </a:xfrm>
        </p:spPr>
        <p:txBody>
          <a:bodyPr/>
          <a:lstStyle/>
          <a:p>
            <a:pPr algn="l" eaLnBrk="1" hangingPunct="1">
              <a:defRPr/>
            </a:pPr>
            <a:r>
              <a:rPr lang="zh-CN" altLang="en-US" sz="3600" b="1" dirty="0">
                <a:solidFill>
                  <a:schemeClr val="hlink"/>
                </a:solidFill>
                <a:ea typeface="隶书" pitchFamily="49" charset="-122"/>
              </a:rPr>
              <a:t>十八大以来，我国软件产业受到了极大关注</a:t>
            </a:r>
            <a:endParaRPr lang="zh-CN" altLang="en-US" sz="3600" dirty="0">
              <a:solidFill>
                <a:schemeClr val="hlink"/>
              </a:solidFill>
            </a:endParaRPr>
          </a:p>
        </p:txBody>
      </p:sp>
      <p:sp>
        <p:nvSpPr>
          <p:cNvPr id="8195" name="Rectangle 3">
            <a:extLst>
              <a:ext uri="{FF2B5EF4-FFF2-40B4-BE49-F238E27FC236}">
                <a16:creationId xmlns:a16="http://schemas.microsoft.com/office/drawing/2014/main" id="{6C50E438-AB85-4579-A08F-461C3F638A59}"/>
              </a:ext>
            </a:extLst>
          </p:cNvPr>
          <p:cNvSpPr>
            <a:spLocks noGrp="1" noChangeArrowheads="1"/>
          </p:cNvSpPr>
          <p:nvPr>
            <p:ph type="body" idx="1"/>
          </p:nvPr>
        </p:nvSpPr>
        <p:spPr bwMode="auto">
          <a:xfrm>
            <a:off x="179512" y="2165697"/>
            <a:ext cx="8784976" cy="4359647"/>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b="1" dirty="0">
                <a:solidFill>
                  <a:srgbClr val="003366"/>
                </a:solidFill>
                <a:ea typeface="隶书" panose="02010509060101010101" pitchFamily="49" charset="-122"/>
              </a:rPr>
              <a:t>党的十八大以来中国软件产业的规模实现翻番</a:t>
            </a:r>
            <a:r>
              <a:rPr lang="zh-CN" altLang="en-US" dirty="0"/>
              <a:t>。</a:t>
            </a:r>
            <a:endParaRPr lang="en-US" altLang="zh-CN" dirty="0"/>
          </a:p>
          <a:p>
            <a:pPr eaLnBrk="1" hangingPunct="1"/>
            <a:r>
              <a:rPr lang="zh-CN" altLang="en-US" dirty="0"/>
              <a:t> </a:t>
            </a:r>
            <a:endParaRPr lang="en-US" altLang="zh-CN" dirty="0"/>
          </a:p>
          <a:p>
            <a:pPr eaLnBrk="1" hangingPunct="1"/>
            <a:r>
              <a:rPr lang="zh-CN" altLang="zh-CN" b="1" dirty="0">
                <a:solidFill>
                  <a:srgbClr val="003366"/>
                </a:solidFill>
                <a:ea typeface="隶书" panose="02010509060101010101" pitchFamily="49" charset="-122"/>
              </a:rPr>
              <a:t>软件产业是国家战略性新兴产业，是国民经济和社会信息化的重要基础。</a:t>
            </a:r>
            <a:endParaRPr lang="en-US" altLang="zh-CN" b="1" dirty="0">
              <a:solidFill>
                <a:srgbClr val="003366"/>
              </a:solidFill>
              <a:ea typeface="隶书" panose="02010509060101010101" pitchFamily="49" charset="-122"/>
            </a:endParaRPr>
          </a:p>
          <a:p>
            <a:pPr eaLnBrk="1" hangingPunct="1"/>
            <a:endParaRPr lang="en-US" altLang="zh-CN" b="1" dirty="0">
              <a:solidFill>
                <a:srgbClr val="003366"/>
              </a:solidFill>
              <a:ea typeface="隶书" panose="02010509060101010101" pitchFamily="49" charset="-122"/>
            </a:endParaRPr>
          </a:p>
          <a:p>
            <a:pPr eaLnBrk="1" hangingPunct="1"/>
            <a:r>
              <a:rPr lang="zh-CN" altLang="zh-CN" b="1" dirty="0">
                <a:solidFill>
                  <a:srgbClr val="003366"/>
                </a:solidFill>
                <a:ea typeface="隶书" panose="02010509060101010101" pitchFamily="49" charset="-122"/>
              </a:rPr>
              <a:t>我国软件产业的发展受到政府的极大关注和有力的政策支持。</a:t>
            </a:r>
            <a:endParaRPr lang="zh-CN" altLang="en-US" b="1" dirty="0">
              <a:solidFill>
                <a:srgbClr val="003366"/>
              </a:solidFill>
              <a:ea typeface="隶书" panose="02010509060101010101" pitchFamily="49" charset="-122"/>
            </a:endParaRPr>
          </a:p>
        </p:txBody>
      </p:sp>
    </p:spTree>
    <p:extLst>
      <p:ext uri="{BB962C8B-B14F-4D97-AF65-F5344CB8AC3E}">
        <p14:creationId xmlns:p14="http://schemas.microsoft.com/office/powerpoint/2010/main" val="214585291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686DB4A-DEA1-4D97-9959-3F14D2F6E654}"/>
              </a:ext>
            </a:extLst>
          </p:cNvPr>
          <p:cNvPicPr>
            <a:picLocks noChangeAspect="1"/>
          </p:cNvPicPr>
          <p:nvPr/>
        </p:nvPicPr>
        <p:blipFill>
          <a:blip r:embed="rId2"/>
          <a:stretch>
            <a:fillRect/>
          </a:stretch>
        </p:blipFill>
        <p:spPr>
          <a:xfrm>
            <a:off x="1403648" y="1628800"/>
            <a:ext cx="5976664" cy="5219372"/>
          </a:xfrm>
          <a:prstGeom prst="rect">
            <a:avLst/>
          </a:prstGeom>
        </p:spPr>
      </p:pic>
      <p:sp>
        <p:nvSpPr>
          <p:cNvPr id="4" name="矩形 3">
            <a:extLst>
              <a:ext uri="{FF2B5EF4-FFF2-40B4-BE49-F238E27FC236}">
                <a16:creationId xmlns:a16="http://schemas.microsoft.com/office/drawing/2014/main" id="{7DB64CFB-2D55-4093-8FC5-CF32E0C3824A}"/>
              </a:ext>
            </a:extLst>
          </p:cNvPr>
          <p:cNvSpPr/>
          <p:nvPr/>
        </p:nvSpPr>
        <p:spPr>
          <a:xfrm>
            <a:off x="107504" y="1249977"/>
            <a:ext cx="8674169" cy="369332"/>
          </a:xfrm>
          <a:prstGeom prst="rect">
            <a:avLst/>
          </a:prstGeom>
        </p:spPr>
        <p:txBody>
          <a:bodyPr wrap="none">
            <a:spAutoFit/>
          </a:bodyPr>
          <a:lstStyle/>
          <a:p>
            <a:r>
              <a:rPr lang="zh-CN" altLang="en-US" dirty="0">
                <a:solidFill>
                  <a:srgbClr val="C00000"/>
                </a:solidFill>
              </a:rPr>
              <a:t>党的十八大（</a:t>
            </a:r>
            <a:r>
              <a:rPr lang="en-US" altLang="zh-CN" dirty="0">
                <a:solidFill>
                  <a:srgbClr val="C00000"/>
                </a:solidFill>
              </a:rPr>
              <a:t> 2012</a:t>
            </a:r>
            <a:r>
              <a:rPr lang="zh-CN" altLang="en-US" dirty="0">
                <a:solidFill>
                  <a:srgbClr val="C00000"/>
                </a:solidFill>
              </a:rPr>
              <a:t>年</a:t>
            </a:r>
            <a:r>
              <a:rPr lang="en-US" altLang="zh-CN" dirty="0">
                <a:solidFill>
                  <a:srgbClr val="C00000"/>
                </a:solidFill>
              </a:rPr>
              <a:t>11</a:t>
            </a:r>
            <a:r>
              <a:rPr lang="zh-CN" altLang="en-US" dirty="0">
                <a:solidFill>
                  <a:srgbClr val="C00000"/>
                </a:solidFill>
              </a:rPr>
              <a:t>月</a:t>
            </a:r>
            <a:r>
              <a:rPr lang="en-US" altLang="zh-CN" dirty="0">
                <a:solidFill>
                  <a:srgbClr val="C00000"/>
                </a:solidFill>
              </a:rPr>
              <a:t>8</a:t>
            </a:r>
            <a:r>
              <a:rPr lang="zh-CN" altLang="en-US" dirty="0">
                <a:solidFill>
                  <a:srgbClr val="C00000"/>
                </a:solidFill>
              </a:rPr>
              <a:t>日召开）以来，习近平总书记十分关心软件相关产业发展</a:t>
            </a:r>
          </a:p>
        </p:txBody>
      </p:sp>
    </p:spTree>
    <p:extLst>
      <p:ext uri="{BB962C8B-B14F-4D97-AF65-F5344CB8AC3E}">
        <p14:creationId xmlns:p14="http://schemas.microsoft.com/office/powerpoint/2010/main" val="1277699088"/>
      </p:ext>
    </p:extLst>
  </p:cSld>
  <p:clrMapOvr>
    <a:masterClrMapping/>
  </p:clrMapOvr>
  <p:transition spd="slow">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631444-8CA6-4737-BE20-C3896B74D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28" y="1772816"/>
            <a:ext cx="7657143" cy="4742857"/>
          </a:xfrm>
          <a:prstGeom prst="rect">
            <a:avLst/>
          </a:prstGeom>
        </p:spPr>
      </p:pic>
      <p:sp>
        <p:nvSpPr>
          <p:cNvPr id="5" name="矩形 4">
            <a:extLst>
              <a:ext uri="{FF2B5EF4-FFF2-40B4-BE49-F238E27FC236}">
                <a16:creationId xmlns:a16="http://schemas.microsoft.com/office/drawing/2014/main" id="{8840BC23-AE5A-4ABB-9EE7-100D0015483E}"/>
              </a:ext>
            </a:extLst>
          </p:cNvPr>
          <p:cNvSpPr/>
          <p:nvPr/>
        </p:nvSpPr>
        <p:spPr>
          <a:xfrm>
            <a:off x="107504" y="1249977"/>
            <a:ext cx="9033242" cy="369332"/>
          </a:xfrm>
          <a:prstGeom prst="rect">
            <a:avLst/>
          </a:prstGeom>
        </p:spPr>
        <p:txBody>
          <a:bodyPr wrap="none">
            <a:spAutoFit/>
          </a:bodyPr>
          <a:lstStyle/>
          <a:p>
            <a:r>
              <a:rPr lang="en-US" altLang="zh-CN" dirty="0">
                <a:solidFill>
                  <a:srgbClr val="C00000"/>
                </a:solidFill>
              </a:rPr>
              <a:t>2015</a:t>
            </a:r>
            <a:r>
              <a:rPr lang="zh-CN" altLang="en-US" dirty="0">
                <a:solidFill>
                  <a:srgbClr val="C00000"/>
                </a:solidFill>
              </a:rPr>
              <a:t>年国务院部署全面推进实施制造强国的战略文件</a:t>
            </a:r>
            <a:r>
              <a:rPr lang="en-US" altLang="zh-CN" dirty="0">
                <a:solidFill>
                  <a:srgbClr val="C00000"/>
                </a:solidFill>
              </a:rPr>
              <a:t>-</a:t>
            </a:r>
            <a:r>
              <a:rPr lang="zh-CN" altLang="en-US" dirty="0">
                <a:solidFill>
                  <a:srgbClr val="C00000"/>
                </a:solidFill>
              </a:rPr>
              <a:t>新一代信息技术产业领衔十大重点</a:t>
            </a:r>
          </a:p>
        </p:txBody>
      </p:sp>
    </p:spTree>
    <p:extLst>
      <p:ext uri="{BB962C8B-B14F-4D97-AF65-F5344CB8AC3E}">
        <p14:creationId xmlns:p14="http://schemas.microsoft.com/office/powerpoint/2010/main" val="2981101905"/>
      </p:ext>
    </p:extLst>
  </p:cSld>
  <p:clrMapOvr>
    <a:masterClrMapping/>
  </p:clrMapOvr>
  <p:transition spd="slow">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642279-BF60-4EA0-BBBA-A427D4BD4ECC}"/>
              </a:ext>
            </a:extLst>
          </p:cNvPr>
          <p:cNvPicPr>
            <a:picLocks noChangeAspect="1"/>
          </p:cNvPicPr>
          <p:nvPr/>
        </p:nvPicPr>
        <p:blipFill>
          <a:blip r:embed="rId2"/>
          <a:stretch>
            <a:fillRect/>
          </a:stretch>
        </p:blipFill>
        <p:spPr>
          <a:xfrm>
            <a:off x="251520" y="1185724"/>
            <a:ext cx="4884743" cy="5673059"/>
          </a:xfrm>
          <a:prstGeom prst="rect">
            <a:avLst/>
          </a:prstGeom>
        </p:spPr>
      </p:pic>
      <p:pic>
        <p:nvPicPr>
          <p:cNvPr id="6" name="图片 5">
            <a:extLst>
              <a:ext uri="{FF2B5EF4-FFF2-40B4-BE49-F238E27FC236}">
                <a16:creationId xmlns:a16="http://schemas.microsoft.com/office/drawing/2014/main" id="{41C8EA5D-8D8F-4118-896A-78CAB728ACBC}"/>
              </a:ext>
            </a:extLst>
          </p:cNvPr>
          <p:cNvPicPr>
            <a:picLocks noChangeAspect="1"/>
          </p:cNvPicPr>
          <p:nvPr/>
        </p:nvPicPr>
        <p:blipFill rotWithShape="1">
          <a:blip r:embed="rId3">
            <a:extLst>
              <a:ext uri="{28A0092B-C50C-407E-A947-70E740481C1C}">
                <a14:useLocalDpi xmlns:a14="http://schemas.microsoft.com/office/drawing/2010/main" val="0"/>
              </a:ext>
            </a:extLst>
          </a:blip>
          <a:srcRect b="16667"/>
          <a:stretch/>
        </p:blipFill>
        <p:spPr>
          <a:xfrm>
            <a:off x="5148064" y="1556792"/>
            <a:ext cx="3892324" cy="2160239"/>
          </a:xfrm>
          <a:prstGeom prst="rect">
            <a:avLst/>
          </a:prstGeom>
        </p:spPr>
      </p:pic>
      <p:pic>
        <p:nvPicPr>
          <p:cNvPr id="8" name="图片 7">
            <a:extLst>
              <a:ext uri="{FF2B5EF4-FFF2-40B4-BE49-F238E27FC236}">
                <a16:creationId xmlns:a16="http://schemas.microsoft.com/office/drawing/2014/main" id="{714B2F58-BAF1-46B1-A82C-C7AF99FC7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8069" y="4001433"/>
            <a:ext cx="3930998" cy="2504707"/>
          </a:xfrm>
          <a:prstGeom prst="rect">
            <a:avLst/>
          </a:prstGeom>
        </p:spPr>
      </p:pic>
    </p:spTree>
    <p:extLst>
      <p:ext uri="{BB962C8B-B14F-4D97-AF65-F5344CB8AC3E}">
        <p14:creationId xmlns:p14="http://schemas.microsoft.com/office/powerpoint/2010/main" val="2433480222"/>
      </p:ext>
    </p:extLst>
  </p:cSld>
  <p:clrMapOvr>
    <a:masterClrMapping/>
  </p:clrMapOvr>
  <p:transition spd="slow">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9D07EF2-1B79-4C71-A5DE-1A057AA02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1196752"/>
            <a:ext cx="9027162" cy="5560457"/>
          </a:xfrm>
          <a:prstGeom prst="rect">
            <a:avLst/>
          </a:prstGeom>
        </p:spPr>
      </p:pic>
    </p:spTree>
    <p:extLst>
      <p:ext uri="{BB962C8B-B14F-4D97-AF65-F5344CB8AC3E}">
        <p14:creationId xmlns:p14="http://schemas.microsoft.com/office/powerpoint/2010/main" val="178437922"/>
      </p:ext>
    </p:extLst>
  </p:cSld>
  <p:clrMapOvr>
    <a:masterClrMapping/>
  </p:clrMapOvr>
  <p:transition spd="slow">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C6848B09-54BB-4FA7-A5FB-772736DE7556}"/>
              </a:ext>
            </a:extLst>
          </p:cNvPr>
          <p:cNvSpPr>
            <a:spLocks noGrp="1" noChangeArrowheads="1"/>
          </p:cNvSpPr>
          <p:nvPr>
            <p:ph type="title"/>
          </p:nvPr>
        </p:nvSpPr>
        <p:spPr>
          <a:xfrm>
            <a:off x="323528" y="1353926"/>
            <a:ext cx="8229600" cy="814388"/>
          </a:xfrm>
        </p:spPr>
        <p:txBody>
          <a:bodyPr/>
          <a:lstStyle/>
          <a:p>
            <a:pPr algn="l" eaLnBrk="1" hangingPunct="1">
              <a:defRPr/>
            </a:pPr>
            <a:r>
              <a:rPr lang="zh-CN" altLang="en-US" sz="3600" b="1" dirty="0">
                <a:solidFill>
                  <a:schemeClr val="hlink"/>
                </a:solidFill>
                <a:ea typeface="隶书" pitchFamily="49" charset="-122"/>
              </a:rPr>
              <a:t>思考题</a:t>
            </a:r>
          </a:p>
        </p:txBody>
      </p:sp>
      <p:sp>
        <p:nvSpPr>
          <p:cNvPr id="17411" name="Text Box 4">
            <a:extLst>
              <a:ext uri="{FF2B5EF4-FFF2-40B4-BE49-F238E27FC236}">
                <a16:creationId xmlns:a16="http://schemas.microsoft.com/office/drawing/2014/main" id="{99F44C6C-5D06-4B7D-9FC1-44CA04ADD7F0}"/>
              </a:ext>
            </a:extLst>
          </p:cNvPr>
          <p:cNvSpPr txBox="1">
            <a:spLocks noChangeArrowheads="1"/>
          </p:cNvSpPr>
          <p:nvPr/>
        </p:nvSpPr>
        <p:spPr bwMode="auto">
          <a:xfrm>
            <a:off x="594991" y="1988840"/>
            <a:ext cx="8281988" cy="53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eaLnBrk="1" hangingPunct="1">
              <a:lnSpc>
                <a:spcPct val="135000"/>
              </a:lnSpc>
              <a:spcBef>
                <a:spcPct val="50000"/>
              </a:spcBef>
            </a:pPr>
            <a:r>
              <a:rPr lang="zh-CN" altLang="en-US" sz="2400" dirty="0">
                <a:solidFill>
                  <a:srgbClr val="00478C"/>
                </a:solidFill>
                <a:ea typeface="宋体" panose="02010600030101010101" pitchFamily="2" charset="-122"/>
              </a:rPr>
              <a:t>我国软件产业中那些成就</a:t>
            </a:r>
            <a:r>
              <a:rPr lang="en-US" altLang="zh-CN" sz="2400" dirty="0">
                <a:solidFill>
                  <a:srgbClr val="00478C"/>
                </a:solidFill>
                <a:ea typeface="宋体" panose="02010600030101010101" pitchFamily="2" charset="-122"/>
              </a:rPr>
              <a:t>/</a:t>
            </a:r>
            <a:r>
              <a:rPr lang="zh-CN" altLang="en-US" sz="2400" dirty="0">
                <a:solidFill>
                  <a:srgbClr val="00478C"/>
                </a:solidFill>
                <a:ea typeface="宋体" panose="02010600030101010101" pitchFamily="2" charset="-122"/>
              </a:rPr>
              <a:t>成果令你印象深刻？</a:t>
            </a:r>
            <a:endParaRPr lang="en-US" altLang="zh-CN" sz="2400" dirty="0">
              <a:solidFill>
                <a:srgbClr val="00478C"/>
              </a:solidFill>
              <a:ea typeface="宋体" panose="02010600030101010101" pitchFamily="2" charset="-122"/>
            </a:endParaRPr>
          </a:p>
        </p:txBody>
      </p:sp>
      <p:pic>
        <p:nvPicPr>
          <p:cNvPr id="17412" name="Picture 5" descr="变色小球">
            <a:extLst>
              <a:ext uri="{FF2B5EF4-FFF2-40B4-BE49-F238E27FC236}">
                <a16:creationId xmlns:a16="http://schemas.microsoft.com/office/drawing/2014/main" id="{797AC28F-5A45-40CD-ADF1-98E65F26623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348880"/>
            <a:ext cx="18097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0745C964-B175-4F33-B2A2-DA7924B0ABE8}"/>
              </a:ext>
            </a:extLst>
          </p:cNvPr>
          <p:cNvPicPr/>
          <p:nvPr/>
        </p:nvPicPr>
        <p:blipFill rotWithShape="1">
          <a:blip r:embed="rId3">
            <a:extLst>
              <a:ext uri="{28A0092B-C50C-407E-A947-70E740481C1C}">
                <a14:useLocalDpi xmlns:a14="http://schemas.microsoft.com/office/drawing/2010/main" val="0"/>
              </a:ext>
            </a:extLst>
          </a:blip>
          <a:srcRect b="24136"/>
          <a:stretch/>
        </p:blipFill>
        <p:spPr bwMode="auto">
          <a:xfrm>
            <a:off x="144016" y="2636912"/>
            <a:ext cx="8964488" cy="41555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40896066"/>
      </p:ext>
    </p:extLst>
  </p:cSld>
  <p:clrMapOvr>
    <a:masterClrMapping/>
  </p:clrMapOvr>
  <p:transition spd="slow">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840BC23-AE5A-4ABB-9EE7-100D0015483E}"/>
              </a:ext>
            </a:extLst>
          </p:cNvPr>
          <p:cNvSpPr/>
          <p:nvPr/>
        </p:nvSpPr>
        <p:spPr>
          <a:xfrm>
            <a:off x="157018" y="1249977"/>
            <a:ext cx="8983728" cy="646331"/>
          </a:xfrm>
          <a:prstGeom prst="rect">
            <a:avLst/>
          </a:prstGeom>
        </p:spPr>
        <p:txBody>
          <a:bodyPr wrap="square">
            <a:spAutoFit/>
          </a:bodyPr>
          <a:lstStyle/>
          <a:p>
            <a:r>
              <a:rPr lang="zh-CN" altLang="en-US" dirty="0">
                <a:solidFill>
                  <a:srgbClr val="C00000"/>
                </a:solidFill>
              </a:rPr>
              <a:t>党的十九大</a:t>
            </a:r>
            <a:r>
              <a:rPr lang="en-US" altLang="zh-CN" dirty="0">
                <a:solidFill>
                  <a:srgbClr val="C00000"/>
                </a:solidFill>
              </a:rPr>
              <a:t>(2017</a:t>
            </a:r>
            <a:r>
              <a:rPr lang="zh-CN" altLang="en-US" dirty="0">
                <a:solidFill>
                  <a:srgbClr val="C00000"/>
                </a:solidFill>
              </a:rPr>
              <a:t>年</a:t>
            </a:r>
            <a:r>
              <a:rPr lang="en-US" altLang="zh-CN" dirty="0">
                <a:solidFill>
                  <a:srgbClr val="C00000"/>
                </a:solidFill>
              </a:rPr>
              <a:t>10</a:t>
            </a:r>
            <a:r>
              <a:rPr lang="zh-CN" altLang="en-US" dirty="0">
                <a:solidFill>
                  <a:srgbClr val="C00000"/>
                </a:solidFill>
              </a:rPr>
              <a:t>月</a:t>
            </a:r>
            <a:r>
              <a:rPr lang="en-US" altLang="zh-CN" dirty="0">
                <a:solidFill>
                  <a:srgbClr val="C00000"/>
                </a:solidFill>
              </a:rPr>
              <a:t>18</a:t>
            </a:r>
            <a:r>
              <a:rPr lang="zh-CN" altLang="en-US" dirty="0">
                <a:solidFill>
                  <a:srgbClr val="C00000"/>
                </a:solidFill>
              </a:rPr>
              <a:t>日</a:t>
            </a:r>
            <a:r>
              <a:rPr lang="en-US" altLang="zh-CN" dirty="0">
                <a:solidFill>
                  <a:srgbClr val="C00000"/>
                </a:solidFill>
              </a:rPr>
              <a:t>-24</a:t>
            </a:r>
            <a:r>
              <a:rPr lang="zh-CN" altLang="en-US" dirty="0">
                <a:solidFill>
                  <a:srgbClr val="C00000"/>
                </a:solidFill>
              </a:rPr>
              <a:t>日</a:t>
            </a:r>
            <a:r>
              <a:rPr lang="en-US" altLang="zh-CN" dirty="0">
                <a:solidFill>
                  <a:srgbClr val="C00000"/>
                </a:solidFill>
              </a:rPr>
              <a:t>)</a:t>
            </a:r>
            <a:r>
              <a:rPr lang="zh-CN" altLang="en-US" dirty="0">
                <a:solidFill>
                  <a:srgbClr val="C00000"/>
                </a:solidFill>
              </a:rPr>
              <a:t>报告指出</a:t>
            </a:r>
            <a:r>
              <a:rPr lang="en-US" altLang="zh-CN" dirty="0">
                <a:solidFill>
                  <a:srgbClr val="C00000"/>
                </a:solidFill>
              </a:rPr>
              <a:t>,“</a:t>
            </a:r>
            <a:r>
              <a:rPr lang="zh-CN" altLang="en-US" dirty="0">
                <a:solidFill>
                  <a:srgbClr val="C00000"/>
                </a:solidFill>
              </a:rPr>
              <a:t>加快建设制造强国</a:t>
            </a:r>
            <a:r>
              <a:rPr lang="en-US" altLang="zh-CN" dirty="0">
                <a:solidFill>
                  <a:srgbClr val="C00000"/>
                </a:solidFill>
              </a:rPr>
              <a:t>,</a:t>
            </a:r>
            <a:r>
              <a:rPr lang="zh-CN" altLang="en-US" dirty="0">
                <a:solidFill>
                  <a:srgbClr val="C00000"/>
                </a:solidFill>
              </a:rPr>
              <a:t>加快发展先进制造业</a:t>
            </a:r>
            <a:r>
              <a:rPr lang="en-US" altLang="zh-CN" dirty="0">
                <a:solidFill>
                  <a:srgbClr val="C00000"/>
                </a:solidFill>
              </a:rPr>
              <a:t>,</a:t>
            </a:r>
            <a:r>
              <a:rPr lang="zh-CN" altLang="en-US" dirty="0">
                <a:solidFill>
                  <a:srgbClr val="C00000"/>
                </a:solidFill>
              </a:rPr>
              <a:t>推动互联网、大数据、人工智能和实体经济深度融合”</a:t>
            </a:r>
          </a:p>
        </p:txBody>
      </p:sp>
      <p:pic>
        <p:nvPicPr>
          <p:cNvPr id="14338" name="Picture 2">
            <a:extLst>
              <a:ext uri="{FF2B5EF4-FFF2-40B4-BE49-F238E27FC236}">
                <a16:creationId xmlns:a16="http://schemas.microsoft.com/office/drawing/2014/main" id="{A3FF0874-295E-4088-8B6A-C5ABFB44D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990" y="1988840"/>
            <a:ext cx="1888762" cy="16047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03B0EDC2-1590-46F4-9352-F50A10474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562" y="1844824"/>
            <a:ext cx="2611815" cy="180020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C7AF532A-AF3A-4394-BC4F-2FC8158804B7}"/>
              </a:ext>
            </a:extLst>
          </p:cNvPr>
          <p:cNvPicPr>
            <a:picLocks noChangeAspect="1"/>
          </p:cNvPicPr>
          <p:nvPr/>
        </p:nvPicPr>
        <p:blipFill>
          <a:blip r:embed="rId4"/>
          <a:stretch>
            <a:fillRect/>
          </a:stretch>
        </p:blipFill>
        <p:spPr>
          <a:xfrm>
            <a:off x="2068830" y="2835736"/>
            <a:ext cx="5006340" cy="3977640"/>
          </a:xfrm>
          <a:prstGeom prst="rect">
            <a:avLst/>
          </a:prstGeom>
        </p:spPr>
      </p:pic>
    </p:spTree>
    <p:extLst>
      <p:ext uri="{BB962C8B-B14F-4D97-AF65-F5344CB8AC3E}">
        <p14:creationId xmlns:p14="http://schemas.microsoft.com/office/powerpoint/2010/main" val="1121273885"/>
      </p:ext>
    </p:extLst>
  </p:cSld>
  <p:clrMapOvr>
    <a:masterClrMapping/>
  </p:clrMapOvr>
  <p:transition spd="slow">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5F427A4-D75C-4418-A627-8595C73D0DE1}"/>
              </a:ext>
            </a:extLst>
          </p:cNvPr>
          <p:cNvSpPr txBox="1"/>
          <p:nvPr/>
        </p:nvSpPr>
        <p:spPr>
          <a:xfrm>
            <a:off x="467544" y="1848781"/>
            <a:ext cx="8208912" cy="3046988"/>
          </a:xfrm>
          <a:prstGeom prst="rect">
            <a:avLst/>
          </a:prstGeom>
          <a:noFill/>
        </p:spPr>
        <p:txBody>
          <a:bodyPr wrap="square">
            <a:spAutoFit/>
          </a:bodyPr>
          <a:lstStyle/>
          <a:p>
            <a:r>
              <a:rPr lang="en-US" altLang="zh-CN" sz="2400" b="1" dirty="0">
                <a:solidFill>
                  <a:srgbClr val="00478C"/>
                </a:solidFill>
                <a:latin typeface="Arial" panose="020B0604020202020204" pitchFamily="34" charset="0"/>
              </a:rPr>
              <a:t>2017</a:t>
            </a:r>
            <a:r>
              <a:rPr lang="zh-CN" altLang="en-US" sz="2400" b="1" dirty="0">
                <a:solidFill>
                  <a:srgbClr val="00478C"/>
                </a:solidFill>
                <a:latin typeface="Arial" panose="020B0604020202020204" pitchFamily="34" charset="0"/>
              </a:rPr>
              <a:t>年</a:t>
            </a:r>
            <a:r>
              <a:rPr lang="en-US" altLang="zh-CN" sz="2400" b="1" dirty="0">
                <a:solidFill>
                  <a:srgbClr val="00478C"/>
                </a:solidFill>
                <a:latin typeface="Arial" panose="020B0604020202020204" pitchFamily="34" charset="0"/>
              </a:rPr>
              <a:t>12</a:t>
            </a:r>
            <a:r>
              <a:rPr lang="zh-CN" altLang="en-US" sz="2400" b="1" dirty="0">
                <a:solidFill>
                  <a:srgbClr val="00478C"/>
                </a:solidFill>
                <a:latin typeface="Arial" panose="020B0604020202020204" pitchFamily="34" charset="0"/>
              </a:rPr>
              <a:t>月</a:t>
            </a:r>
            <a:r>
              <a:rPr lang="en-US" altLang="zh-CN" sz="2400" b="1" dirty="0">
                <a:solidFill>
                  <a:srgbClr val="00478C"/>
                </a:solidFill>
                <a:latin typeface="Arial" panose="020B0604020202020204" pitchFamily="34" charset="0"/>
              </a:rPr>
              <a:t>8</a:t>
            </a:r>
            <a:r>
              <a:rPr lang="zh-CN" altLang="en-US" sz="2400" b="1" dirty="0">
                <a:solidFill>
                  <a:srgbClr val="00478C"/>
                </a:solidFill>
                <a:latin typeface="Arial" panose="020B0604020202020204" pitchFamily="34" charset="0"/>
              </a:rPr>
              <a:t>日，习近平在主持中央政治局就实施国家大数据战略第二次集体学习时强调，大数据是信息化发展的新阶段。随着信息技术和人类生产生活交汇融合，互联网快速普及，全球数据呈现爆发增长、海量集聚的特点，对经济发展、社会治理、国家管理、人民生活都产生了重大影响。他强调，要推动大数据技术产业创新发展，构建以数据为关键要素的数字经济，运用大数据提升国家治理现代化水平、促进保障和改善民生等。</a:t>
            </a:r>
          </a:p>
        </p:txBody>
      </p:sp>
      <p:sp>
        <p:nvSpPr>
          <p:cNvPr id="8" name="文本框 7">
            <a:extLst>
              <a:ext uri="{FF2B5EF4-FFF2-40B4-BE49-F238E27FC236}">
                <a16:creationId xmlns:a16="http://schemas.microsoft.com/office/drawing/2014/main" id="{FC4E7EC6-91EF-45C4-8B4B-E9688F4F2956}"/>
              </a:ext>
            </a:extLst>
          </p:cNvPr>
          <p:cNvSpPr txBox="1"/>
          <p:nvPr/>
        </p:nvSpPr>
        <p:spPr>
          <a:xfrm>
            <a:off x="323528" y="4869160"/>
            <a:ext cx="8604448" cy="1938992"/>
          </a:xfrm>
          <a:prstGeom prst="rect">
            <a:avLst/>
          </a:prstGeom>
          <a:noFill/>
        </p:spPr>
        <p:txBody>
          <a:bodyPr wrap="square">
            <a:spAutoFit/>
          </a:bodyPr>
          <a:lstStyle/>
          <a:p>
            <a:r>
              <a:rPr lang="zh-CN" altLang="en-US" sz="2400" b="1" dirty="0">
                <a:solidFill>
                  <a:srgbClr val="00478C"/>
                </a:solidFill>
                <a:latin typeface="Arial" panose="020B0604020202020204" pitchFamily="34" charset="0"/>
              </a:rPr>
              <a:t>习近平总书记多次向信息技术产业大会致贺信，</a:t>
            </a:r>
            <a:r>
              <a:rPr lang="en-US" altLang="zh-CN" sz="2400" b="1" dirty="0">
                <a:solidFill>
                  <a:srgbClr val="00478C"/>
                </a:solidFill>
                <a:latin typeface="Arial" panose="020B0604020202020204" pitchFamily="34" charset="0"/>
              </a:rPr>
              <a:t>2017</a:t>
            </a:r>
            <a:r>
              <a:rPr lang="zh-CN" altLang="en-US" sz="2400" b="1" dirty="0">
                <a:solidFill>
                  <a:srgbClr val="00478C"/>
                </a:solidFill>
                <a:latin typeface="Arial" panose="020B0604020202020204" pitchFamily="34" charset="0"/>
              </a:rPr>
              <a:t>年以来，超过</a:t>
            </a:r>
            <a:r>
              <a:rPr lang="en-US" altLang="zh-CN" sz="2400" b="1" dirty="0">
                <a:solidFill>
                  <a:srgbClr val="00478C"/>
                </a:solidFill>
                <a:latin typeface="Arial" panose="020B0604020202020204" pitchFamily="34" charset="0"/>
              </a:rPr>
              <a:t>10</a:t>
            </a:r>
            <a:r>
              <a:rPr lang="zh-CN" altLang="en-US" sz="2400" b="1" dirty="0">
                <a:solidFill>
                  <a:srgbClr val="00478C"/>
                </a:solidFill>
                <a:latin typeface="Arial" panose="020B0604020202020204" pitchFamily="34" charset="0"/>
              </a:rPr>
              <a:t>封</a:t>
            </a:r>
            <a:r>
              <a:rPr lang="zh-CN" altLang="en-US" sz="2400" b="0" i="0" dirty="0">
                <a:solidFill>
                  <a:srgbClr val="222222"/>
                </a:solidFill>
                <a:effectLst/>
                <a:latin typeface="Microsoft Yahei" panose="020B0503020204020204" pitchFamily="34" charset="-122"/>
                <a:ea typeface="Microsoft Yahei" panose="020B0503020204020204" pitchFamily="34" charset="-122"/>
              </a:rPr>
              <a:t>，</a:t>
            </a:r>
            <a:r>
              <a:rPr lang="zh-CN" altLang="en-US" sz="2400" b="1" dirty="0">
                <a:solidFill>
                  <a:srgbClr val="00478C"/>
                </a:solidFill>
                <a:latin typeface="Arial" panose="020B0604020202020204" pitchFamily="34" charset="0"/>
              </a:rPr>
              <a:t>如</a:t>
            </a:r>
            <a:r>
              <a:rPr lang="en-US" altLang="zh-CN" sz="2400" b="1" dirty="0">
                <a:solidFill>
                  <a:srgbClr val="00478C"/>
                </a:solidFill>
                <a:latin typeface="Arial" panose="020B0604020202020204" pitchFamily="34" charset="0"/>
              </a:rPr>
              <a:t>2018</a:t>
            </a:r>
            <a:r>
              <a:rPr lang="zh-CN" altLang="en-US" sz="2400" b="1" dirty="0">
                <a:solidFill>
                  <a:srgbClr val="00478C"/>
                </a:solidFill>
                <a:latin typeface="Arial" panose="020B0604020202020204" pitchFamily="34" charset="0"/>
              </a:rPr>
              <a:t>、</a:t>
            </a:r>
            <a:r>
              <a:rPr lang="en-US" altLang="zh-CN" sz="2400" b="1" dirty="0">
                <a:solidFill>
                  <a:srgbClr val="00478C"/>
                </a:solidFill>
                <a:latin typeface="Arial" panose="020B0604020202020204" pitchFamily="34" charset="0"/>
              </a:rPr>
              <a:t>2019</a:t>
            </a:r>
            <a:r>
              <a:rPr lang="zh-CN" altLang="en-US" sz="2400" b="1" dirty="0">
                <a:solidFill>
                  <a:srgbClr val="00478C"/>
                </a:solidFill>
                <a:latin typeface="Arial" panose="020B0604020202020204" pitchFamily="34" charset="0"/>
              </a:rPr>
              <a:t>两届中国国际大数据产业博览会所致的贺信，向第四届、第五届世界互联网大会所致的贺信，向首届中国国际智能产业博览会所致的贺信，向第三届世界智能大会所致的贺信，向国际人工智能与教育大会所致的贺信。</a:t>
            </a:r>
          </a:p>
        </p:txBody>
      </p:sp>
      <p:sp>
        <p:nvSpPr>
          <p:cNvPr id="5" name="Rectangle 2">
            <a:extLst>
              <a:ext uri="{FF2B5EF4-FFF2-40B4-BE49-F238E27FC236}">
                <a16:creationId xmlns:a16="http://schemas.microsoft.com/office/drawing/2014/main" id="{4E3A4A1E-6868-49B8-B518-17FF41E4572D}"/>
              </a:ext>
            </a:extLst>
          </p:cNvPr>
          <p:cNvSpPr>
            <a:spLocks noGrp="1" noChangeArrowheads="1"/>
          </p:cNvSpPr>
          <p:nvPr>
            <p:ph type="title"/>
          </p:nvPr>
        </p:nvSpPr>
        <p:spPr>
          <a:xfrm>
            <a:off x="89756" y="1268760"/>
            <a:ext cx="8964488" cy="648072"/>
          </a:xfrm>
        </p:spPr>
        <p:txBody>
          <a:bodyPr/>
          <a:lstStyle/>
          <a:p>
            <a:pPr algn="l" eaLnBrk="1" hangingPunct="1">
              <a:defRPr/>
            </a:pPr>
            <a:r>
              <a:rPr lang="zh-CN" altLang="en-US" sz="3200" b="1" dirty="0">
                <a:solidFill>
                  <a:srgbClr val="C00000"/>
                </a:solidFill>
              </a:rPr>
              <a:t>习近平总书记十分关心软件等信息化产业发展</a:t>
            </a:r>
          </a:p>
        </p:txBody>
      </p:sp>
    </p:spTree>
    <p:extLst>
      <p:ext uri="{BB962C8B-B14F-4D97-AF65-F5344CB8AC3E}">
        <p14:creationId xmlns:p14="http://schemas.microsoft.com/office/powerpoint/2010/main" val="2756564708"/>
      </p:ext>
    </p:extLst>
  </p:cSld>
  <p:clrMapOvr>
    <a:masterClrMapping/>
  </p:clrMapOvr>
  <p:transition spd="slow">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15D5256-D4A7-43DD-96A9-CB3701D85FF3}"/>
              </a:ext>
            </a:extLst>
          </p:cNvPr>
          <p:cNvPicPr>
            <a:picLocks noChangeAspect="1"/>
          </p:cNvPicPr>
          <p:nvPr/>
        </p:nvPicPr>
        <p:blipFill>
          <a:blip r:embed="rId2"/>
          <a:stretch>
            <a:fillRect/>
          </a:stretch>
        </p:blipFill>
        <p:spPr>
          <a:xfrm>
            <a:off x="1259632" y="1245218"/>
            <a:ext cx="6431837" cy="5593565"/>
          </a:xfrm>
          <a:prstGeom prst="rect">
            <a:avLst/>
          </a:prstGeom>
        </p:spPr>
      </p:pic>
    </p:spTree>
    <p:extLst>
      <p:ext uri="{BB962C8B-B14F-4D97-AF65-F5344CB8AC3E}">
        <p14:creationId xmlns:p14="http://schemas.microsoft.com/office/powerpoint/2010/main" val="914994703"/>
      </p:ext>
    </p:extLst>
  </p:cSld>
  <p:clrMapOvr>
    <a:masterClrMapping/>
  </p:clrMapOvr>
  <p:transition spd="slow">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C7012EA-012F-49BD-B825-D1E41F1BE5F6}"/>
              </a:ext>
            </a:extLst>
          </p:cNvPr>
          <p:cNvPicPr>
            <a:picLocks noChangeAspect="1"/>
          </p:cNvPicPr>
          <p:nvPr/>
        </p:nvPicPr>
        <p:blipFill>
          <a:blip r:embed="rId2"/>
          <a:stretch>
            <a:fillRect/>
          </a:stretch>
        </p:blipFill>
        <p:spPr>
          <a:xfrm>
            <a:off x="323528" y="1412776"/>
            <a:ext cx="2156647" cy="2530059"/>
          </a:xfrm>
          <a:prstGeom prst="rect">
            <a:avLst/>
          </a:prstGeom>
        </p:spPr>
      </p:pic>
      <p:pic>
        <p:nvPicPr>
          <p:cNvPr id="3" name="图片 2">
            <a:extLst>
              <a:ext uri="{FF2B5EF4-FFF2-40B4-BE49-F238E27FC236}">
                <a16:creationId xmlns:a16="http://schemas.microsoft.com/office/drawing/2014/main" id="{915329FF-EF06-4E89-AA87-7BAF328A8900}"/>
              </a:ext>
            </a:extLst>
          </p:cNvPr>
          <p:cNvPicPr>
            <a:picLocks noChangeAspect="1"/>
          </p:cNvPicPr>
          <p:nvPr/>
        </p:nvPicPr>
        <p:blipFill>
          <a:blip r:embed="rId3"/>
          <a:stretch>
            <a:fillRect/>
          </a:stretch>
        </p:blipFill>
        <p:spPr>
          <a:xfrm>
            <a:off x="2699793" y="1340768"/>
            <a:ext cx="2156648" cy="1185525"/>
          </a:xfrm>
          <a:prstGeom prst="rect">
            <a:avLst/>
          </a:prstGeom>
        </p:spPr>
      </p:pic>
      <p:pic>
        <p:nvPicPr>
          <p:cNvPr id="4" name="图片 3">
            <a:extLst>
              <a:ext uri="{FF2B5EF4-FFF2-40B4-BE49-F238E27FC236}">
                <a16:creationId xmlns:a16="http://schemas.microsoft.com/office/drawing/2014/main" id="{C34AFBB1-7C74-4FC0-8B5A-A30CBB494196}"/>
              </a:ext>
            </a:extLst>
          </p:cNvPr>
          <p:cNvPicPr>
            <a:picLocks noChangeAspect="1"/>
          </p:cNvPicPr>
          <p:nvPr/>
        </p:nvPicPr>
        <p:blipFill>
          <a:blip r:embed="rId4"/>
          <a:stretch>
            <a:fillRect/>
          </a:stretch>
        </p:blipFill>
        <p:spPr>
          <a:xfrm>
            <a:off x="5508104" y="1354243"/>
            <a:ext cx="2682472" cy="3490262"/>
          </a:xfrm>
          <a:prstGeom prst="rect">
            <a:avLst/>
          </a:prstGeom>
        </p:spPr>
      </p:pic>
      <p:pic>
        <p:nvPicPr>
          <p:cNvPr id="5" name="图片 4">
            <a:extLst>
              <a:ext uri="{FF2B5EF4-FFF2-40B4-BE49-F238E27FC236}">
                <a16:creationId xmlns:a16="http://schemas.microsoft.com/office/drawing/2014/main" id="{22F11F8E-2F6E-49FA-B80C-D48AAA538FDD}"/>
              </a:ext>
            </a:extLst>
          </p:cNvPr>
          <p:cNvPicPr>
            <a:picLocks noChangeAspect="1"/>
          </p:cNvPicPr>
          <p:nvPr/>
        </p:nvPicPr>
        <p:blipFill>
          <a:blip r:embed="rId5"/>
          <a:stretch>
            <a:fillRect/>
          </a:stretch>
        </p:blipFill>
        <p:spPr>
          <a:xfrm>
            <a:off x="2771800" y="3717032"/>
            <a:ext cx="2359362" cy="3096344"/>
          </a:xfrm>
          <a:prstGeom prst="rect">
            <a:avLst/>
          </a:prstGeom>
        </p:spPr>
      </p:pic>
    </p:spTree>
    <p:extLst>
      <p:ext uri="{BB962C8B-B14F-4D97-AF65-F5344CB8AC3E}">
        <p14:creationId xmlns:p14="http://schemas.microsoft.com/office/powerpoint/2010/main" val="2643901841"/>
      </p:ext>
    </p:extLst>
  </p:cSld>
  <p:clrMapOvr>
    <a:masterClrMapping/>
  </p:clrMapOvr>
  <p:transition spd="slow">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B4B34E0-C5AA-433A-B397-B58DDF072749}"/>
              </a:ext>
            </a:extLst>
          </p:cNvPr>
          <p:cNvSpPr>
            <a:spLocks noGrp="1"/>
          </p:cNvSpPr>
          <p:nvPr>
            <p:ph type="body" idx="1"/>
          </p:nvPr>
        </p:nvSpPr>
        <p:spPr/>
        <p:txBody>
          <a:bodyPr/>
          <a:lstStyle/>
          <a:p>
            <a:pPr algn="ctr"/>
            <a:r>
              <a:rPr lang="en-US" altLang="zh-CN" sz="4800" b="1" dirty="0">
                <a:solidFill>
                  <a:srgbClr val="00478C"/>
                </a:solidFill>
                <a:latin typeface="Times New Roman" panose="02020603050405020304" pitchFamily="18" charset="0"/>
                <a:ea typeface="微软雅黑" panose="020B0503020204020204" pitchFamily="34" charset="-122"/>
                <a:cs typeface="Times New Roman" panose="02020603050405020304" pitchFamily="18" charset="0"/>
              </a:rPr>
              <a:t>1.3.3 </a:t>
            </a:r>
            <a:r>
              <a:rPr lang="zh-CN" altLang="en-US" sz="4800" b="1" dirty="0">
                <a:solidFill>
                  <a:srgbClr val="00478C"/>
                </a:solidFill>
                <a:latin typeface="Times New Roman" panose="02020603050405020304" pitchFamily="18" charset="0"/>
                <a:ea typeface="微软雅黑" panose="020B0503020204020204" pitchFamily="34" charset="-122"/>
                <a:cs typeface="Times New Roman" panose="02020603050405020304" pitchFamily="18" charset="0"/>
              </a:rPr>
              <a:t>我国软件产业的挑战</a:t>
            </a:r>
            <a:endParaRPr lang="en-US" altLang="zh-CN" sz="4800" b="1" dirty="0">
              <a:solidFill>
                <a:srgbClr val="00478C"/>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60701079"/>
      </p:ext>
    </p:extLst>
  </p:cSld>
  <p:clrMapOvr>
    <a:masterClrMapping/>
  </p:clrMapOvr>
  <p:transition spd="slow">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08D1D6E-FC99-4C9A-B847-18C2363432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407" r="6294" b="11701"/>
          <a:stretch/>
        </p:blipFill>
        <p:spPr>
          <a:xfrm>
            <a:off x="529753" y="1338926"/>
            <a:ext cx="3384377" cy="1802041"/>
          </a:xfrm>
          <a:prstGeom prst="rect">
            <a:avLst/>
          </a:prstGeom>
        </p:spPr>
      </p:pic>
      <p:pic>
        <p:nvPicPr>
          <p:cNvPr id="6" name="图片 5">
            <a:extLst>
              <a:ext uri="{FF2B5EF4-FFF2-40B4-BE49-F238E27FC236}">
                <a16:creationId xmlns:a16="http://schemas.microsoft.com/office/drawing/2014/main" id="{8F1F28AB-F522-4356-951F-5639781AE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338926"/>
            <a:ext cx="4104456" cy="3247601"/>
          </a:xfrm>
          <a:prstGeom prst="rect">
            <a:avLst/>
          </a:prstGeom>
        </p:spPr>
      </p:pic>
      <p:pic>
        <p:nvPicPr>
          <p:cNvPr id="8" name="图片 7">
            <a:extLst>
              <a:ext uri="{FF2B5EF4-FFF2-40B4-BE49-F238E27FC236}">
                <a16:creationId xmlns:a16="http://schemas.microsoft.com/office/drawing/2014/main" id="{815BB454-99A1-4A91-91E8-8E54E940C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273" y="3429000"/>
            <a:ext cx="3384377" cy="3024336"/>
          </a:xfrm>
          <a:prstGeom prst="rect">
            <a:avLst/>
          </a:prstGeom>
        </p:spPr>
      </p:pic>
      <p:pic>
        <p:nvPicPr>
          <p:cNvPr id="10" name="图片 9">
            <a:extLst>
              <a:ext uri="{FF2B5EF4-FFF2-40B4-BE49-F238E27FC236}">
                <a16:creationId xmlns:a16="http://schemas.microsoft.com/office/drawing/2014/main" id="{0CCFA3DC-0387-4FA9-9706-FC194F55B3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5207" y="4761692"/>
            <a:ext cx="4061249" cy="1691643"/>
          </a:xfrm>
          <a:prstGeom prst="rect">
            <a:avLst/>
          </a:prstGeom>
        </p:spPr>
      </p:pic>
      <p:sp>
        <p:nvSpPr>
          <p:cNvPr id="11" name="矩形 10">
            <a:extLst>
              <a:ext uri="{FF2B5EF4-FFF2-40B4-BE49-F238E27FC236}">
                <a16:creationId xmlns:a16="http://schemas.microsoft.com/office/drawing/2014/main" id="{48DCDC64-CC9A-4824-9E15-1EA420534B51}"/>
              </a:ext>
            </a:extLst>
          </p:cNvPr>
          <p:cNvSpPr/>
          <p:nvPr/>
        </p:nvSpPr>
        <p:spPr>
          <a:xfrm>
            <a:off x="4133420" y="3068960"/>
            <a:ext cx="438580" cy="2031325"/>
          </a:xfrm>
          <a:prstGeom prst="rect">
            <a:avLst/>
          </a:prstGeom>
        </p:spPr>
        <p:txBody>
          <a:bodyPr wrap="square">
            <a:spAutoFit/>
          </a:bodyPr>
          <a:lstStyle/>
          <a:p>
            <a:r>
              <a:rPr lang="zh-CN" altLang="en-US" b="1" dirty="0">
                <a:solidFill>
                  <a:srgbClr val="00478C"/>
                </a:solidFill>
                <a:latin typeface="Times New Roman" panose="02020603050405020304" pitchFamily="18" charset="0"/>
                <a:ea typeface="微软雅黑" panose="020B0503020204020204" pitchFamily="34" charset="-122"/>
                <a:cs typeface="Times New Roman" panose="02020603050405020304" pitchFamily="18" charset="0"/>
              </a:rPr>
              <a:t>卡脖子</a:t>
            </a:r>
            <a:endParaRPr lang="en-US" altLang="zh-CN" b="1" dirty="0">
              <a:solidFill>
                <a:srgbClr val="00478C"/>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b="1" dirty="0">
                <a:solidFill>
                  <a:srgbClr val="00478C"/>
                </a:solidFill>
                <a:latin typeface="Times New Roman" panose="02020603050405020304" pitchFamily="18" charset="0"/>
                <a:ea typeface="微软雅黑" panose="020B0503020204020204" pitchFamily="34" charset="-122"/>
                <a:cs typeface="Times New Roman" panose="02020603050405020304" pitchFamily="18" charset="0"/>
              </a:rPr>
              <a:t>，怎么办</a:t>
            </a:r>
            <a:endParaRPr lang="zh-CN" altLang="en-US" dirty="0"/>
          </a:p>
        </p:txBody>
      </p:sp>
    </p:spTree>
    <p:extLst>
      <p:ext uri="{BB962C8B-B14F-4D97-AF65-F5344CB8AC3E}">
        <p14:creationId xmlns:p14="http://schemas.microsoft.com/office/powerpoint/2010/main" val="2672616746"/>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3920EB5D-A770-4254-9208-1AE1E859A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3299470"/>
            <a:ext cx="3689885" cy="355853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0B6A46C4-5169-4584-BB1E-B69C22BF82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2240" y="1196752"/>
            <a:ext cx="2376264" cy="2130947"/>
          </a:xfrm>
          <a:prstGeom prst="rect">
            <a:avLst/>
          </a:prstGeom>
        </p:spPr>
      </p:pic>
      <p:pic>
        <p:nvPicPr>
          <p:cNvPr id="12296" name="Picture 8">
            <a:extLst>
              <a:ext uri="{FF2B5EF4-FFF2-40B4-BE49-F238E27FC236}">
                <a16:creationId xmlns:a16="http://schemas.microsoft.com/office/drawing/2014/main" id="{43452814-2191-4B0C-ADDC-3594B14041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318" t="15448" r="24828" b="14286"/>
          <a:stretch/>
        </p:blipFill>
        <p:spPr bwMode="auto">
          <a:xfrm>
            <a:off x="4802198" y="1298053"/>
            <a:ext cx="2088232" cy="177090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32">
            <a:extLst>
              <a:ext uri="{FF2B5EF4-FFF2-40B4-BE49-F238E27FC236}">
                <a16:creationId xmlns:a16="http://schemas.microsoft.com/office/drawing/2014/main" id="{068FAB51-F9CF-40F3-ACF3-6C839B285BCD}"/>
              </a:ext>
            </a:extLst>
          </p:cNvPr>
          <p:cNvSpPr>
            <a:spLocks noChangeArrowheads="1"/>
          </p:cNvSpPr>
          <p:nvPr/>
        </p:nvSpPr>
        <p:spPr bwMode="auto">
          <a:xfrm>
            <a:off x="4802196" y="1298052"/>
            <a:ext cx="2088233" cy="1770908"/>
          </a:xfrm>
          <a:custGeom>
            <a:avLst/>
            <a:gdLst>
              <a:gd name="G0" fmla="+- 1605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844" y="16710"/>
                </a:moveTo>
                <a:cubicBezTo>
                  <a:pt x="19233" y="15054"/>
                  <a:pt x="19995" y="12961"/>
                  <a:pt x="19995" y="10800"/>
                </a:cubicBezTo>
                <a:cubicBezTo>
                  <a:pt x="19995" y="5721"/>
                  <a:pt x="15878" y="1605"/>
                  <a:pt x="10800" y="1605"/>
                </a:cubicBezTo>
                <a:cubicBezTo>
                  <a:pt x="8638" y="1605"/>
                  <a:pt x="6545" y="2366"/>
                  <a:pt x="4889" y="3755"/>
                </a:cubicBezTo>
                <a:close/>
                <a:moveTo>
                  <a:pt x="3755" y="4889"/>
                </a:moveTo>
                <a:cubicBezTo>
                  <a:pt x="2366" y="6545"/>
                  <a:pt x="1605" y="8638"/>
                  <a:pt x="1605" y="10799"/>
                </a:cubicBezTo>
                <a:cubicBezTo>
                  <a:pt x="1605" y="15878"/>
                  <a:pt x="5721" y="19995"/>
                  <a:pt x="10800" y="19995"/>
                </a:cubicBezTo>
                <a:cubicBezTo>
                  <a:pt x="12961" y="19995"/>
                  <a:pt x="15054" y="19233"/>
                  <a:pt x="16710" y="17844"/>
                </a:cubicBezTo>
                <a:close/>
              </a:path>
            </a:pathLst>
          </a:cu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32">
            <a:extLst>
              <a:ext uri="{FF2B5EF4-FFF2-40B4-BE49-F238E27FC236}">
                <a16:creationId xmlns:a16="http://schemas.microsoft.com/office/drawing/2014/main" id="{C48E50A2-E6B9-4B59-BFBB-AFB121C43491}"/>
              </a:ext>
            </a:extLst>
          </p:cNvPr>
          <p:cNvSpPr>
            <a:spLocks noChangeArrowheads="1"/>
          </p:cNvSpPr>
          <p:nvPr/>
        </p:nvSpPr>
        <p:spPr bwMode="auto">
          <a:xfrm>
            <a:off x="4860031" y="1196752"/>
            <a:ext cx="2088233" cy="1770908"/>
          </a:xfrm>
          <a:custGeom>
            <a:avLst/>
            <a:gdLst>
              <a:gd name="G0" fmla="+- 1605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844" y="16710"/>
                </a:moveTo>
                <a:cubicBezTo>
                  <a:pt x="19233" y="15054"/>
                  <a:pt x="19995" y="12961"/>
                  <a:pt x="19995" y="10800"/>
                </a:cubicBezTo>
                <a:cubicBezTo>
                  <a:pt x="19995" y="5721"/>
                  <a:pt x="15878" y="1605"/>
                  <a:pt x="10800" y="1605"/>
                </a:cubicBezTo>
                <a:cubicBezTo>
                  <a:pt x="8638" y="1605"/>
                  <a:pt x="6545" y="2366"/>
                  <a:pt x="4889" y="3755"/>
                </a:cubicBezTo>
                <a:close/>
                <a:moveTo>
                  <a:pt x="3755" y="4889"/>
                </a:moveTo>
                <a:cubicBezTo>
                  <a:pt x="2366" y="6545"/>
                  <a:pt x="1605" y="8638"/>
                  <a:pt x="1605" y="10799"/>
                </a:cubicBezTo>
                <a:cubicBezTo>
                  <a:pt x="1605" y="15878"/>
                  <a:pt x="5721" y="19995"/>
                  <a:pt x="10800" y="19995"/>
                </a:cubicBezTo>
                <a:cubicBezTo>
                  <a:pt x="12961" y="19995"/>
                  <a:pt x="15054" y="19233"/>
                  <a:pt x="16710" y="17844"/>
                </a:cubicBezTo>
                <a:close/>
              </a:path>
            </a:pathLst>
          </a:cu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2298" name="Picture 10">
            <a:extLst>
              <a:ext uri="{FF2B5EF4-FFF2-40B4-BE49-F238E27FC236}">
                <a16:creationId xmlns:a16="http://schemas.microsoft.com/office/drawing/2014/main" id="{D1A4AC8D-AF5F-4DC2-B71B-63822C759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40" y="1916832"/>
            <a:ext cx="4481760" cy="4726856"/>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BD3AF58B-C707-4B93-B818-9B6C17FE4B8D}"/>
              </a:ext>
            </a:extLst>
          </p:cNvPr>
          <p:cNvSpPr txBox="1"/>
          <p:nvPr/>
        </p:nvSpPr>
        <p:spPr>
          <a:xfrm>
            <a:off x="38193" y="1298052"/>
            <a:ext cx="4585854" cy="369332"/>
          </a:xfrm>
          <a:prstGeom prst="rect">
            <a:avLst/>
          </a:prstGeom>
          <a:noFill/>
        </p:spPr>
        <p:txBody>
          <a:bodyPr wrap="square">
            <a:spAutoFit/>
          </a:bodyPr>
          <a:lstStyle/>
          <a:p>
            <a:pPr algn="just"/>
            <a:r>
              <a:rPr lang="en-US" altLang="zh-CN" b="1" i="0" dirty="0">
                <a:solidFill>
                  <a:srgbClr val="000000"/>
                </a:solidFill>
                <a:effectLst/>
                <a:latin typeface="Microsoft Yahei" panose="020B0503020204020204" pitchFamily="34" charset="-122"/>
                <a:ea typeface="Microsoft Yahei" panose="020B0503020204020204" pitchFamily="34" charset="-122"/>
              </a:rPr>
              <a:t>300</a:t>
            </a:r>
            <a:r>
              <a:rPr lang="zh-CN" altLang="en-US" b="1" i="0" dirty="0">
                <a:solidFill>
                  <a:srgbClr val="000000"/>
                </a:solidFill>
                <a:effectLst/>
                <a:latin typeface="Microsoft Yahei" panose="020B0503020204020204" pitchFamily="34" charset="-122"/>
                <a:ea typeface="Microsoft Yahei" panose="020B0503020204020204" pitchFamily="34" charset="-122"/>
              </a:rPr>
              <a:t>家中国实体已被美国列入“黑名单”</a:t>
            </a:r>
          </a:p>
        </p:txBody>
      </p:sp>
    </p:spTree>
    <p:extLst>
      <p:ext uri="{BB962C8B-B14F-4D97-AF65-F5344CB8AC3E}">
        <p14:creationId xmlns:p14="http://schemas.microsoft.com/office/powerpoint/2010/main" val="847644419"/>
      </p:ext>
    </p:extLst>
  </p:cSld>
  <p:clrMapOvr>
    <a:masterClrMapping/>
  </p:clrMapOvr>
  <p:transition spd="slow">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283580D3-F294-4DC6-A604-FD3C71B4D300}"/>
              </a:ext>
            </a:extLst>
          </p:cNvPr>
          <p:cNvSpPr>
            <a:spLocks noGrp="1" noChangeArrowheads="1"/>
          </p:cNvSpPr>
          <p:nvPr>
            <p:ph type="title"/>
          </p:nvPr>
        </p:nvSpPr>
        <p:spPr>
          <a:xfrm>
            <a:off x="144016" y="1124744"/>
            <a:ext cx="8964488" cy="814388"/>
          </a:xfrm>
        </p:spPr>
        <p:txBody>
          <a:bodyPr/>
          <a:lstStyle/>
          <a:p>
            <a:pPr algn="l" eaLnBrk="1" hangingPunct="1">
              <a:defRPr/>
            </a:pPr>
            <a:r>
              <a:rPr lang="zh-CN" altLang="en-US" sz="3600" b="1" dirty="0">
                <a:solidFill>
                  <a:schemeClr val="hlink"/>
                </a:solidFill>
                <a:ea typeface="隶书" pitchFamily="49" charset="-122"/>
              </a:rPr>
              <a:t>软件产业中卡脖子问题有哪些？</a:t>
            </a:r>
            <a:endParaRPr lang="zh-CN" altLang="en-US" sz="3600" dirty="0">
              <a:solidFill>
                <a:schemeClr val="hlink"/>
              </a:solidFill>
            </a:endParaRPr>
          </a:p>
        </p:txBody>
      </p:sp>
      <p:sp>
        <p:nvSpPr>
          <p:cNvPr id="8195" name="Rectangle 3">
            <a:extLst>
              <a:ext uri="{FF2B5EF4-FFF2-40B4-BE49-F238E27FC236}">
                <a16:creationId xmlns:a16="http://schemas.microsoft.com/office/drawing/2014/main" id="{6C50E438-AB85-4579-A08F-461C3F638A59}"/>
              </a:ext>
            </a:extLst>
          </p:cNvPr>
          <p:cNvSpPr>
            <a:spLocks noGrp="1" noChangeArrowheads="1"/>
          </p:cNvSpPr>
          <p:nvPr>
            <p:ph type="body" idx="1"/>
          </p:nvPr>
        </p:nvSpPr>
        <p:spPr bwMode="auto">
          <a:xfrm>
            <a:off x="179512" y="1999381"/>
            <a:ext cx="8784976" cy="4525963"/>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b="1" dirty="0">
                <a:solidFill>
                  <a:srgbClr val="003366"/>
                </a:solidFill>
                <a:ea typeface="隶书" panose="02010509060101010101" pitchFamily="49" charset="-122"/>
              </a:rPr>
              <a:t>操作系统</a:t>
            </a:r>
            <a:endParaRPr lang="en-US" altLang="zh-CN" b="1" dirty="0">
              <a:solidFill>
                <a:srgbClr val="003366"/>
              </a:solidFill>
              <a:ea typeface="隶书" panose="02010509060101010101" pitchFamily="49" charset="-122"/>
            </a:endParaRPr>
          </a:p>
          <a:p>
            <a:pPr eaLnBrk="1" hangingPunct="1"/>
            <a:r>
              <a:rPr lang="zh-CN" altLang="en-US" b="1" dirty="0">
                <a:solidFill>
                  <a:srgbClr val="003366"/>
                </a:solidFill>
                <a:ea typeface="隶书" panose="02010509060101010101" pitchFamily="49" charset="-122"/>
              </a:rPr>
              <a:t>核心工业电子设计自动化</a:t>
            </a:r>
            <a:r>
              <a:rPr lang="en-US" altLang="zh-CN" b="1" dirty="0">
                <a:solidFill>
                  <a:srgbClr val="003366"/>
                </a:solidFill>
                <a:ea typeface="隶书" panose="02010509060101010101" pitchFamily="49" charset="-122"/>
              </a:rPr>
              <a:t>(EDA)</a:t>
            </a:r>
            <a:r>
              <a:rPr lang="zh-CN" altLang="en-US" b="1" dirty="0">
                <a:solidFill>
                  <a:srgbClr val="003366"/>
                </a:solidFill>
                <a:ea typeface="隶书" panose="02010509060101010101" pitchFamily="49" charset="-122"/>
              </a:rPr>
              <a:t>软件</a:t>
            </a:r>
            <a:endParaRPr lang="en-US" altLang="zh-CN" b="1" dirty="0">
              <a:solidFill>
                <a:srgbClr val="003366"/>
              </a:solidFill>
              <a:ea typeface="隶书" panose="02010509060101010101" pitchFamily="49" charset="-122"/>
            </a:endParaRPr>
          </a:p>
          <a:p>
            <a:pPr eaLnBrk="1" hangingPunct="1"/>
            <a:r>
              <a:rPr lang="zh-CN" altLang="en-US" b="1" dirty="0">
                <a:solidFill>
                  <a:srgbClr val="003366"/>
                </a:solidFill>
                <a:ea typeface="隶书" panose="02010509060101010101" pitchFamily="49" charset="-122"/>
              </a:rPr>
              <a:t>数据库管理系统</a:t>
            </a:r>
            <a:endParaRPr lang="en-US" altLang="zh-CN" b="1" dirty="0">
              <a:solidFill>
                <a:srgbClr val="003366"/>
              </a:solidFill>
              <a:ea typeface="隶书" panose="02010509060101010101" pitchFamily="49" charset="-122"/>
            </a:endParaRPr>
          </a:p>
          <a:p>
            <a:pPr eaLnBrk="1" hangingPunct="1"/>
            <a:r>
              <a:rPr lang="zh-CN" altLang="en-US" b="1" dirty="0">
                <a:solidFill>
                  <a:srgbClr val="003366"/>
                </a:solidFill>
                <a:ea typeface="隶书" panose="02010509060101010101" pitchFamily="49" charset="-122"/>
              </a:rPr>
              <a:t>手机操作系统及其生态软件系统</a:t>
            </a:r>
            <a:endParaRPr lang="en-US" altLang="zh-CN" b="1" dirty="0">
              <a:solidFill>
                <a:srgbClr val="003366"/>
              </a:solidFill>
              <a:ea typeface="隶书" panose="02010509060101010101" pitchFamily="49" charset="-122"/>
            </a:endParaRPr>
          </a:p>
          <a:p>
            <a:pPr eaLnBrk="1" hangingPunct="1"/>
            <a:r>
              <a:rPr lang="en-US" altLang="zh-CN" b="1" dirty="0">
                <a:solidFill>
                  <a:srgbClr val="003366"/>
                </a:solidFill>
                <a:ea typeface="隶书" panose="02010509060101010101" pitchFamily="49" charset="-122"/>
              </a:rPr>
              <a:t>C3I</a:t>
            </a:r>
            <a:r>
              <a:rPr lang="zh-CN" altLang="en-US" b="1" dirty="0">
                <a:solidFill>
                  <a:srgbClr val="003366"/>
                </a:solidFill>
                <a:ea typeface="隶书" panose="02010509060101010101" pitchFamily="49" charset="-122"/>
              </a:rPr>
              <a:t>（</a:t>
            </a:r>
            <a:r>
              <a:rPr lang="en-US" altLang="zh-CN" b="1" dirty="0">
                <a:solidFill>
                  <a:srgbClr val="003366"/>
                </a:solidFill>
                <a:ea typeface="隶书" panose="02010509060101010101" pitchFamily="49" charset="-122"/>
              </a:rPr>
              <a:t>Communication</a:t>
            </a:r>
            <a:r>
              <a:rPr lang="zh-CN" altLang="en-US" b="1" dirty="0">
                <a:solidFill>
                  <a:srgbClr val="003366"/>
                </a:solidFill>
                <a:ea typeface="隶书" panose="02010509060101010101" pitchFamily="49" charset="-122"/>
              </a:rPr>
              <a:t>，</a:t>
            </a:r>
            <a:r>
              <a:rPr lang="en-US" altLang="zh-CN" b="1" dirty="0">
                <a:solidFill>
                  <a:srgbClr val="003366"/>
                </a:solidFill>
                <a:ea typeface="隶书" panose="02010509060101010101" pitchFamily="49" charset="-122"/>
              </a:rPr>
              <a:t>Command</a:t>
            </a:r>
            <a:r>
              <a:rPr lang="zh-CN" altLang="en-US" b="1" dirty="0">
                <a:solidFill>
                  <a:srgbClr val="003366"/>
                </a:solidFill>
                <a:ea typeface="隶书" panose="02010509060101010101" pitchFamily="49" charset="-122"/>
              </a:rPr>
              <a:t>，</a:t>
            </a:r>
            <a:r>
              <a:rPr lang="en-US" altLang="zh-CN" b="1" dirty="0">
                <a:solidFill>
                  <a:srgbClr val="003366"/>
                </a:solidFill>
                <a:ea typeface="隶书" panose="02010509060101010101" pitchFamily="49" charset="-122"/>
              </a:rPr>
              <a:t>Control and Intelligence systems</a:t>
            </a:r>
            <a:r>
              <a:rPr lang="zh-CN" altLang="en-US" b="1" dirty="0">
                <a:solidFill>
                  <a:srgbClr val="003366"/>
                </a:solidFill>
                <a:ea typeface="隶书" panose="02010509060101010101" pitchFamily="49" charset="-122"/>
              </a:rPr>
              <a:t>）系统</a:t>
            </a:r>
            <a:endParaRPr lang="en-US" altLang="zh-CN" b="1" dirty="0">
              <a:solidFill>
                <a:srgbClr val="003366"/>
              </a:solidFill>
              <a:ea typeface="隶书" panose="02010509060101010101" pitchFamily="49" charset="-122"/>
            </a:endParaRPr>
          </a:p>
          <a:p>
            <a:pPr eaLnBrk="1" hangingPunct="1"/>
            <a:r>
              <a:rPr lang="en-US" altLang="zh-CN" b="1" dirty="0">
                <a:solidFill>
                  <a:srgbClr val="003366"/>
                </a:solidFill>
                <a:ea typeface="隶书" panose="02010509060101010101" pitchFamily="49" charset="-122"/>
              </a:rPr>
              <a:t>……</a:t>
            </a:r>
            <a:endParaRPr lang="zh-CN" altLang="en-US" b="1" dirty="0">
              <a:solidFill>
                <a:srgbClr val="003366"/>
              </a:solidFill>
              <a:ea typeface="隶书" panose="02010509060101010101" pitchFamily="49" charset="-122"/>
            </a:endParaRPr>
          </a:p>
        </p:txBody>
      </p:sp>
      <p:sp>
        <p:nvSpPr>
          <p:cNvPr id="4" name="Rectangle 2">
            <a:extLst>
              <a:ext uri="{FF2B5EF4-FFF2-40B4-BE49-F238E27FC236}">
                <a16:creationId xmlns:a16="http://schemas.microsoft.com/office/drawing/2014/main" id="{45A865D3-16A3-45B9-99E9-F762A4BA37D3}"/>
              </a:ext>
            </a:extLst>
          </p:cNvPr>
          <p:cNvSpPr txBox="1">
            <a:spLocks noChangeArrowheads="1"/>
          </p:cNvSpPr>
          <p:nvPr/>
        </p:nvSpPr>
        <p:spPr>
          <a:xfrm>
            <a:off x="179512" y="5805264"/>
            <a:ext cx="8784976" cy="814388"/>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a:lstStyle>
          <a:p>
            <a:pPr algn="l" eaLnBrk="1" hangingPunct="1">
              <a:defRPr/>
            </a:pPr>
            <a:endParaRPr lang="zh-CN" altLang="en-US" sz="3600" b="1" kern="0" dirty="0">
              <a:solidFill>
                <a:schemeClr val="hlink"/>
              </a:solidFill>
              <a:ea typeface="隶书" pitchFamily="49" charset="-122"/>
            </a:endParaRPr>
          </a:p>
        </p:txBody>
      </p:sp>
    </p:spTree>
    <p:extLst>
      <p:ext uri="{BB962C8B-B14F-4D97-AF65-F5344CB8AC3E}">
        <p14:creationId xmlns:p14="http://schemas.microsoft.com/office/powerpoint/2010/main" val="362583194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283580D3-F294-4DC6-A604-FD3C71B4D300}"/>
              </a:ext>
            </a:extLst>
          </p:cNvPr>
          <p:cNvSpPr>
            <a:spLocks noGrp="1" noChangeArrowheads="1"/>
          </p:cNvSpPr>
          <p:nvPr>
            <p:ph type="title"/>
          </p:nvPr>
        </p:nvSpPr>
        <p:spPr>
          <a:xfrm>
            <a:off x="144016" y="1124744"/>
            <a:ext cx="8964488" cy="814388"/>
          </a:xfrm>
        </p:spPr>
        <p:txBody>
          <a:bodyPr/>
          <a:lstStyle/>
          <a:p>
            <a:pPr algn="l" eaLnBrk="1" hangingPunct="1">
              <a:defRPr/>
            </a:pPr>
            <a:r>
              <a:rPr lang="en-US" altLang="zh-CN" sz="3600" b="1" dirty="0">
                <a:solidFill>
                  <a:schemeClr val="hlink"/>
                </a:solidFill>
                <a:ea typeface="隶书" pitchFamily="49" charset="-122"/>
              </a:rPr>
              <a:t>“</a:t>
            </a:r>
            <a:r>
              <a:rPr lang="zh-CN" altLang="en-US" sz="3600" b="1" dirty="0">
                <a:solidFill>
                  <a:schemeClr val="hlink"/>
                </a:solidFill>
                <a:ea typeface="隶书" pitchFamily="49" charset="-122"/>
              </a:rPr>
              <a:t>互联网核心技术是我们最大的“命门”，核心技术受制于人是我们最大的隐患。</a:t>
            </a:r>
            <a:r>
              <a:rPr lang="en-US" altLang="zh-CN" sz="3600" b="1" dirty="0">
                <a:solidFill>
                  <a:schemeClr val="hlink"/>
                </a:solidFill>
                <a:ea typeface="隶书" pitchFamily="49" charset="-122"/>
              </a:rPr>
              <a:t>”</a:t>
            </a:r>
            <a:endParaRPr lang="zh-CN" altLang="en-US" sz="3600" dirty="0">
              <a:solidFill>
                <a:schemeClr val="hlink"/>
              </a:solidFill>
            </a:endParaRPr>
          </a:p>
        </p:txBody>
      </p:sp>
      <p:sp>
        <p:nvSpPr>
          <p:cNvPr id="8195" name="Rectangle 3">
            <a:extLst>
              <a:ext uri="{FF2B5EF4-FFF2-40B4-BE49-F238E27FC236}">
                <a16:creationId xmlns:a16="http://schemas.microsoft.com/office/drawing/2014/main" id="{6C50E438-AB85-4579-A08F-461C3F638A59}"/>
              </a:ext>
            </a:extLst>
          </p:cNvPr>
          <p:cNvSpPr>
            <a:spLocks noGrp="1" noChangeArrowheads="1"/>
          </p:cNvSpPr>
          <p:nvPr>
            <p:ph type="body" idx="1"/>
          </p:nvPr>
        </p:nvSpPr>
        <p:spPr bwMode="auto">
          <a:xfrm>
            <a:off x="179512" y="2276872"/>
            <a:ext cx="8784976" cy="4248472"/>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2400" b="1" dirty="0">
                <a:solidFill>
                  <a:srgbClr val="003366"/>
                </a:solidFill>
                <a:ea typeface="隶书" panose="02010509060101010101" pitchFamily="49" charset="-122"/>
              </a:rPr>
              <a:t>2016</a:t>
            </a:r>
            <a:r>
              <a:rPr lang="zh-CN" altLang="en-US" sz="2400" b="1" dirty="0">
                <a:solidFill>
                  <a:srgbClr val="003366"/>
                </a:solidFill>
                <a:ea typeface="隶书" panose="02010509060101010101" pitchFamily="49" charset="-122"/>
              </a:rPr>
              <a:t>年</a:t>
            </a:r>
            <a:r>
              <a:rPr lang="en-US" altLang="zh-CN" sz="2400" b="1" dirty="0">
                <a:solidFill>
                  <a:srgbClr val="003366"/>
                </a:solidFill>
                <a:ea typeface="隶书" panose="02010509060101010101" pitchFamily="49" charset="-122"/>
              </a:rPr>
              <a:t>4</a:t>
            </a:r>
            <a:r>
              <a:rPr lang="zh-CN" altLang="en-US" sz="2400" b="1" dirty="0">
                <a:solidFill>
                  <a:srgbClr val="003366"/>
                </a:solidFill>
                <a:ea typeface="隶书" panose="02010509060101010101" pitchFamily="49" charset="-122"/>
              </a:rPr>
              <a:t>月</a:t>
            </a:r>
            <a:r>
              <a:rPr lang="en-US" altLang="zh-CN" sz="2400" b="1" dirty="0">
                <a:solidFill>
                  <a:srgbClr val="003366"/>
                </a:solidFill>
                <a:ea typeface="隶书" panose="02010509060101010101" pitchFamily="49" charset="-122"/>
              </a:rPr>
              <a:t>19</a:t>
            </a:r>
            <a:r>
              <a:rPr lang="zh-CN" altLang="en-US" sz="2400" b="1" dirty="0">
                <a:solidFill>
                  <a:srgbClr val="003366"/>
                </a:solidFill>
                <a:ea typeface="隶书" panose="02010509060101010101" pitchFamily="49" charset="-122"/>
              </a:rPr>
              <a:t>日习近平总书记在网络安全和信息化工作座谈会上的讲话</a:t>
            </a:r>
          </a:p>
        </p:txBody>
      </p:sp>
      <p:sp>
        <p:nvSpPr>
          <p:cNvPr id="5" name="Rectangle 2">
            <a:extLst>
              <a:ext uri="{FF2B5EF4-FFF2-40B4-BE49-F238E27FC236}">
                <a16:creationId xmlns:a16="http://schemas.microsoft.com/office/drawing/2014/main" id="{4EB09FA5-C859-4038-A25E-473311D3AA92}"/>
              </a:ext>
            </a:extLst>
          </p:cNvPr>
          <p:cNvSpPr txBox="1">
            <a:spLocks noChangeArrowheads="1"/>
          </p:cNvSpPr>
          <p:nvPr/>
        </p:nvSpPr>
        <p:spPr>
          <a:xfrm>
            <a:off x="179512" y="3021806"/>
            <a:ext cx="8964488" cy="814388"/>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a:lstStyle>
          <a:p>
            <a:pPr algn="l" eaLnBrk="1" hangingPunct="1">
              <a:defRPr/>
            </a:pPr>
            <a:r>
              <a:rPr lang="en-US" altLang="zh-CN" sz="3600" b="1" kern="0" dirty="0">
                <a:solidFill>
                  <a:schemeClr val="hlink"/>
                </a:solidFill>
                <a:ea typeface="隶书" pitchFamily="49" charset="-122"/>
              </a:rPr>
              <a:t>“……</a:t>
            </a:r>
            <a:r>
              <a:rPr lang="zh-CN" altLang="en-US" sz="3600" b="1" kern="0" dirty="0">
                <a:solidFill>
                  <a:schemeClr val="hlink"/>
                </a:solidFill>
                <a:ea typeface="隶书" pitchFamily="49" charset="-122"/>
              </a:rPr>
              <a:t>深入推进协同创新和开放创新，构建高效强大的共性关键技术供给体系，努力实现关键技术重大突破，把关键技术掌握在自己手里。</a:t>
            </a:r>
            <a:r>
              <a:rPr lang="en-US" altLang="zh-CN" sz="3600" b="1" kern="0" dirty="0">
                <a:solidFill>
                  <a:schemeClr val="hlink"/>
                </a:solidFill>
                <a:ea typeface="隶书" pitchFamily="49" charset="-122"/>
              </a:rPr>
              <a:t>”</a:t>
            </a:r>
          </a:p>
          <a:p>
            <a:pPr marL="342900" indent="-342900" algn="l" eaLnBrk="1" hangingPunct="1">
              <a:spcBef>
                <a:spcPct val="20000"/>
              </a:spcBef>
              <a:buFont typeface="Arial" pitchFamily="34" charset="0"/>
              <a:buChar char="•"/>
              <a:defRPr/>
            </a:pPr>
            <a:r>
              <a:rPr lang="en-US" altLang="zh-CN" sz="2400" b="1" dirty="0">
                <a:solidFill>
                  <a:srgbClr val="003366"/>
                </a:solidFill>
                <a:latin typeface="+mn-lt"/>
                <a:ea typeface="隶书" panose="02010509060101010101" pitchFamily="49" charset="-122"/>
                <a:cs typeface="+mn-cs"/>
              </a:rPr>
              <a:t>2014</a:t>
            </a:r>
            <a:r>
              <a:rPr lang="zh-CN" altLang="en-US" sz="2400" b="1" dirty="0">
                <a:solidFill>
                  <a:srgbClr val="003366"/>
                </a:solidFill>
                <a:latin typeface="+mn-lt"/>
                <a:ea typeface="隶书" panose="02010509060101010101" pitchFamily="49" charset="-122"/>
                <a:cs typeface="+mn-cs"/>
              </a:rPr>
              <a:t>年</a:t>
            </a:r>
            <a:r>
              <a:rPr lang="en-US" altLang="zh-CN" sz="2400" b="1" dirty="0">
                <a:solidFill>
                  <a:srgbClr val="003366"/>
                </a:solidFill>
                <a:latin typeface="+mn-lt"/>
                <a:ea typeface="隶书" panose="02010509060101010101" pitchFamily="49" charset="-122"/>
                <a:cs typeface="+mn-cs"/>
              </a:rPr>
              <a:t>6</a:t>
            </a:r>
            <a:r>
              <a:rPr lang="zh-CN" altLang="en-US" sz="2400" b="1" dirty="0">
                <a:solidFill>
                  <a:srgbClr val="003366"/>
                </a:solidFill>
                <a:latin typeface="+mn-lt"/>
                <a:ea typeface="隶书" panose="02010509060101010101" pitchFamily="49" charset="-122"/>
                <a:cs typeface="+mn-cs"/>
              </a:rPr>
              <a:t>月</a:t>
            </a:r>
            <a:r>
              <a:rPr lang="en-US" altLang="zh-CN" sz="2400" b="1" dirty="0">
                <a:solidFill>
                  <a:srgbClr val="003366"/>
                </a:solidFill>
                <a:latin typeface="+mn-lt"/>
                <a:ea typeface="隶书" panose="02010509060101010101" pitchFamily="49" charset="-122"/>
                <a:cs typeface="+mn-cs"/>
              </a:rPr>
              <a:t>9</a:t>
            </a:r>
            <a:r>
              <a:rPr lang="zh-CN" altLang="en-US" sz="2400" b="1" dirty="0">
                <a:solidFill>
                  <a:srgbClr val="003366"/>
                </a:solidFill>
                <a:latin typeface="+mn-lt"/>
                <a:ea typeface="隶书" panose="02010509060101010101" pitchFamily="49" charset="-122"/>
                <a:cs typeface="+mn-cs"/>
              </a:rPr>
              <a:t>日习近平</a:t>
            </a:r>
            <a:r>
              <a:rPr lang="zh-CN" altLang="en-US" sz="2400" b="1" dirty="0">
                <a:solidFill>
                  <a:srgbClr val="003366"/>
                </a:solidFill>
                <a:ea typeface="隶书" panose="02010509060101010101" pitchFamily="49" charset="-122"/>
              </a:rPr>
              <a:t>总书记</a:t>
            </a:r>
            <a:r>
              <a:rPr lang="zh-CN" altLang="en-US" sz="2400" b="1" dirty="0">
                <a:solidFill>
                  <a:srgbClr val="003366"/>
                </a:solidFill>
                <a:latin typeface="+mn-lt"/>
                <a:ea typeface="隶书" panose="02010509060101010101" pitchFamily="49" charset="-122"/>
                <a:cs typeface="+mn-cs"/>
              </a:rPr>
              <a:t>在中国科学院第十七次院士大会、中国工程院第十二次院士大会上的讲话</a:t>
            </a:r>
          </a:p>
        </p:txBody>
      </p:sp>
    </p:spTree>
    <p:extLst>
      <p:ext uri="{BB962C8B-B14F-4D97-AF65-F5344CB8AC3E}">
        <p14:creationId xmlns:p14="http://schemas.microsoft.com/office/powerpoint/2010/main" val="241552654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718956E-3547-4992-8B51-B6A79E6D21EF}"/>
              </a:ext>
            </a:extLst>
          </p:cNvPr>
          <p:cNvPicPr>
            <a:picLocks noChangeAspect="1"/>
          </p:cNvPicPr>
          <p:nvPr/>
        </p:nvPicPr>
        <p:blipFill>
          <a:blip r:embed="rId2"/>
          <a:stretch>
            <a:fillRect/>
          </a:stretch>
        </p:blipFill>
        <p:spPr>
          <a:xfrm>
            <a:off x="539552" y="1268760"/>
            <a:ext cx="8156957" cy="5472608"/>
          </a:xfrm>
          <a:prstGeom prst="rect">
            <a:avLst/>
          </a:prstGeom>
        </p:spPr>
      </p:pic>
    </p:spTree>
    <p:extLst>
      <p:ext uri="{BB962C8B-B14F-4D97-AF65-F5344CB8AC3E}">
        <p14:creationId xmlns:p14="http://schemas.microsoft.com/office/powerpoint/2010/main" val="1353876184"/>
      </p:ext>
    </p:extLst>
  </p:cSld>
  <p:clrMapOvr>
    <a:masterClrMapping/>
  </p:clrMapOvr>
  <p:transition spd="slow">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B4B34E0-C5AA-433A-B397-B58DDF072749}"/>
              </a:ext>
            </a:extLst>
          </p:cNvPr>
          <p:cNvSpPr>
            <a:spLocks noGrp="1"/>
          </p:cNvSpPr>
          <p:nvPr>
            <p:ph type="body" idx="1"/>
          </p:nvPr>
        </p:nvSpPr>
        <p:spPr>
          <a:xfrm>
            <a:off x="15877" y="2678906"/>
            <a:ext cx="8964487" cy="1500187"/>
          </a:xfrm>
        </p:spPr>
        <p:txBody>
          <a:bodyPr/>
          <a:lstStyle/>
          <a:p>
            <a:pPr algn="ctr"/>
            <a:r>
              <a:rPr lang="en-US" altLang="zh-CN" sz="4000" b="1" dirty="0">
                <a:solidFill>
                  <a:srgbClr val="00478C"/>
                </a:solidFill>
                <a:latin typeface="Times New Roman" panose="02020603050405020304" pitchFamily="18" charset="0"/>
                <a:ea typeface="微软雅黑" panose="020B0503020204020204" pitchFamily="34" charset="-122"/>
                <a:cs typeface="Times New Roman" panose="02020603050405020304" pitchFamily="18" charset="0"/>
              </a:rPr>
              <a:t>1.3 </a:t>
            </a:r>
            <a:r>
              <a:rPr lang="zh-CN" altLang="en-US" sz="4000" b="1" dirty="0">
                <a:solidFill>
                  <a:srgbClr val="00478C"/>
                </a:solidFill>
                <a:latin typeface="Times New Roman" panose="02020603050405020304" pitchFamily="18" charset="0"/>
                <a:ea typeface="微软雅黑" panose="020B0503020204020204" pitchFamily="34" charset="-122"/>
                <a:cs typeface="Times New Roman" panose="02020603050405020304" pitchFamily="18" charset="0"/>
              </a:rPr>
              <a:t>中国软件产业的发展与挑战</a:t>
            </a:r>
            <a:endParaRPr lang="zh-CN" altLang="en-US" sz="44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22827513"/>
      </p:ext>
    </p:extLst>
  </p:cSld>
  <p:clrMapOvr>
    <a:masterClrMapping/>
  </p:clrMapOvr>
  <p:transition spd="slow">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B260AB2-5B23-4A24-AD9C-BA990124D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72816"/>
            <a:ext cx="7134225" cy="49815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AA456043-100C-4E88-BFB8-15D5CEF2D727}"/>
              </a:ext>
            </a:extLst>
          </p:cNvPr>
          <p:cNvSpPr txBox="1">
            <a:spLocks noChangeArrowheads="1"/>
          </p:cNvSpPr>
          <p:nvPr/>
        </p:nvSpPr>
        <p:spPr>
          <a:xfrm>
            <a:off x="144016" y="1124744"/>
            <a:ext cx="8964488" cy="814388"/>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a:lstStyle>
          <a:p>
            <a:pPr algn="l" eaLnBrk="1" hangingPunct="1">
              <a:defRPr/>
            </a:pPr>
            <a:r>
              <a:rPr lang="en-US" altLang="zh-CN" sz="3600" b="1" kern="0" dirty="0">
                <a:solidFill>
                  <a:schemeClr val="hlink"/>
                </a:solidFill>
                <a:ea typeface="隶书" pitchFamily="49" charset="-122"/>
              </a:rPr>
              <a:t>2020</a:t>
            </a:r>
            <a:r>
              <a:rPr lang="zh-CN" altLang="en-US" sz="3600" b="1" kern="0" dirty="0">
                <a:solidFill>
                  <a:schemeClr val="hlink"/>
                </a:solidFill>
                <a:ea typeface="隶书" pitchFamily="49" charset="-122"/>
              </a:rPr>
              <a:t>年新冠疫情</a:t>
            </a:r>
            <a:endParaRPr lang="zh-CN" altLang="en-US" sz="3600" kern="0" dirty="0">
              <a:solidFill>
                <a:schemeClr val="hlink"/>
              </a:solidFill>
            </a:endParaRPr>
          </a:p>
        </p:txBody>
      </p:sp>
    </p:spTree>
    <p:extLst>
      <p:ext uri="{BB962C8B-B14F-4D97-AF65-F5344CB8AC3E}">
        <p14:creationId xmlns:p14="http://schemas.microsoft.com/office/powerpoint/2010/main" val="3115614129"/>
      </p:ext>
    </p:extLst>
  </p:cSld>
  <p:clrMapOvr>
    <a:masterClrMapping/>
  </p:clrMapOvr>
  <p:transition spd="slow">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AEB4C46-5A20-4957-A32F-8D43EEFBB39F}"/>
              </a:ext>
            </a:extLst>
          </p:cNvPr>
          <p:cNvSpPr txBox="1"/>
          <p:nvPr/>
        </p:nvSpPr>
        <p:spPr>
          <a:xfrm>
            <a:off x="251520" y="1268760"/>
            <a:ext cx="8424936" cy="2369880"/>
          </a:xfrm>
          <a:prstGeom prst="rect">
            <a:avLst/>
          </a:prstGeom>
          <a:noFill/>
        </p:spPr>
        <p:txBody>
          <a:bodyPr wrap="square">
            <a:spAutoFit/>
          </a:bodyPr>
          <a:lstStyle/>
          <a:p>
            <a:r>
              <a:rPr lang="en-US" altLang="zh-CN" dirty="0">
                <a:solidFill>
                  <a:srgbClr val="C00000"/>
                </a:solidFill>
              </a:rPr>
              <a:t>2021</a:t>
            </a:r>
            <a:r>
              <a:rPr lang="zh-CN" altLang="en-US" dirty="0">
                <a:solidFill>
                  <a:srgbClr val="C00000"/>
                </a:solidFill>
              </a:rPr>
              <a:t>年</a:t>
            </a:r>
            <a:r>
              <a:rPr lang="en-US" altLang="zh-CN" dirty="0">
                <a:solidFill>
                  <a:srgbClr val="C00000"/>
                </a:solidFill>
              </a:rPr>
              <a:t>2</a:t>
            </a:r>
            <a:r>
              <a:rPr lang="zh-CN" altLang="en-US" dirty="0">
                <a:solidFill>
                  <a:srgbClr val="C00000"/>
                </a:solidFill>
              </a:rPr>
              <a:t>月</a:t>
            </a:r>
            <a:r>
              <a:rPr lang="en-US" altLang="zh-CN" dirty="0">
                <a:solidFill>
                  <a:srgbClr val="C00000"/>
                </a:solidFill>
              </a:rPr>
              <a:t>23</a:t>
            </a:r>
            <a:r>
              <a:rPr lang="zh-CN" altLang="en-US" dirty="0">
                <a:solidFill>
                  <a:srgbClr val="C00000"/>
                </a:solidFill>
              </a:rPr>
              <a:t>日习近平总书记在统筹推进新冠肺炎疫情防控和经济社会发展工作部署会议上指出：</a:t>
            </a:r>
            <a:endParaRPr lang="en-US" altLang="zh-CN" dirty="0">
              <a:solidFill>
                <a:srgbClr val="C00000"/>
              </a:solidFill>
            </a:endParaRPr>
          </a:p>
          <a:p>
            <a:r>
              <a:rPr lang="zh-CN" altLang="en-US" sz="2800" b="1" kern="0" dirty="0">
                <a:solidFill>
                  <a:schemeClr val="hlink"/>
                </a:solidFill>
                <a:latin typeface="+mj-lt"/>
                <a:ea typeface="隶书" pitchFamily="49" charset="-122"/>
                <a:cs typeface="+mj-cs"/>
              </a:rPr>
              <a:t>“疫情对产业发展既是挑战也是机遇。一些传统行业受冲击较大，而智能制造、无人配送、在线消费、医疗健康等新兴产业展现出强大成长潜力。要以此为契机，改造提升传统产业，培育壮大新兴产业。”</a:t>
            </a:r>
          </a:p>
        </p:txBody>
      </p:sp>
    </p:spTree>
    <p:extLst>
      <p:ext uri="{BB962C8B-B14F-4D97-AF65-F5344CB8AC3E}">
        <p14:creationId xmlns:p14="http://schemas.microsoft.com/office/powerpoint/2010/main" val="199994774"/>
      </p:ext>
    </p:extLst>
  </p:cSld>
  <p:clrMapOvr>
    <a:masterClrMapping/>
  </p:clrMapOvr>
  <p:transition spd="slow">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C6848B09-54BB-4FA7-A5FB-772736DE7556}"/>
              </a:ext>
            </a:extLst>
          </p:cNvPr>
          <p:cNvSpPr>
            <a:spLocks noGrp="1" noChangeArrowheads="1"/>
          </p:cNvSpPr>
          <p:nvPr>
            <p:ph type="title"/>
          </p:nvPr>
        </p:nvSpPr>
        <p:spPr>
          <a:xfrm>
            <a:off x="323528" y="1353926"/>
            <a:ext cx="8229600" cy="814388"/>
          </a:xfrm>
        </p:spPr>
        <p:txBody>
          <a:bodyPr/>
          <a:lstStyle/>
          <a:p>
            <a:pPr algn="l" eaLnBrk="1" hangingPunct="1">
              <a:defRPr/>
            </a:pPr>
            <a:r>
              <a:rPr lang="zh-CN" altLang="en-US" sz="3600" b="1" dirty="0">
                <a:solidFill>
                  <a:schemeClr val="hlink"/>
                </a:solidFill>
                <a:ea typeface="隶书" pitchFamily="49" charset="-122"/>
              </a:rPr>
              <a:t>学习“软件工程”的目的和意义</a:t>
            </a:r>
          </a:p>
        </p:txBody>
      </p:sp>
      <p:sp>
        <p:nvSpPr>
          <p:cNvPr id="17411" name="Text Box 4">
            <a:extLst>
              <a:ext uri="{FF2B5EF4-FFF2-40B4-BE49-F238E27FC236}">
                <a16:creationId xmlns:a16="http://schemas.microsoft.com/office/drawing/2014/main" id="{99F44C6C-5D06-4B7D-9FC1-44CA04ADD7F0}"/>
              </a:ext>
            </a:extLst>
          </p:cNvPr>
          <p:cNvSpPr txBox="1">
            <a:spLocks noChangeArrowheads="1"/>
          </p:cNvSpPr>
          <p:nvPr/>
        </p:nvSpPr>
        <p:spPr bwMode="auto">
          <a:xfrm>
            <a:off x="594991" y="2132856"/>
            <a:ext cx="8281988" cy="4054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eaLnBrk="1" hangingPunct="1">
              <a:lnSpc>
                <a:spcPct val="135000"/>
              </a:lnSpc>
              <a:spcBef>
                <a:spcPct val="50000"/>
              </a:spcBef>
            </a:pPr>
            <a:r>
              <a:rPr lang="zh-CN" altLang="en-US" sz="2400" dirty="0">
                <a:solidFill>
                  <a:srgbClr val="00478C"/>
                </a:solidFill>
                <a:ea typeface="宋体" panose="02010600030101010101" pitchFamily="2" charset="-122"/>
              </a:rPr>
              <a:t>服务国家战略</a:t>
            </a:r>
            <a:r>
              <a:rPr lang="zh-CN" altLang="zh-CN" sz="2400" dirty="0">
                <a:solidFill>
                  <a:srgbClr val="00478C"/>
                </a:solidFill>
                <a:ea typeface="宋体" panose="02010600030101010101" pitchFamily="2" charset="-122"/>
              </a:rPr>
              <a:t>，顺势而为，从专业出发，为祖国建功立业。</a:t>
            </a:r>
            <a:endParaRPr lang="en-US" altLang="zh-CN" sz="2400" dirty="0">
              <a:solidFill>
                <a:srgbClr val="00478C"/>
              </a:solidFill>
              <a:ea typeface="宋体" panose="02010600030101010101" pitchFamily="2" charset="-122"/>
            </a:endParaRPr>
          </a:p>
          <a:p>
            <a:pPr eaLnBrk="1" hangingPunct="1">
              <a:lnSpc>
                <a:spcPct val="135000"/>
              </a:lnSpc>
              <a:spcBef>
                <a:spcPct val="50000"/>
              </a:spcBef>
            </a:pPr>
            <a:r>
              <a:rPr lang="zh-CN" altLang="en-US" sz="2400" dirty="0">
                <a:solidFill>
                  <a:srgbClr val="00478C"/>
                </a:solidFill>
                <a:ea typeface="宋体" panose="02010600030101010101" pitchFamily="2" charset="-122"/>
              </a:rPr>
              <a:t>学会如何用软件工程的思想解决软件研发中的问题；</a:t>
            </a:r>
          </a:p>
          <a:p>
            <a:pPr eaLnBrk="1" hangingPunct="1">
              <a:lnSpc>
                <a:spcPct val="135000"/>
              </a:lnSpc>
              <a:spcBef>
                <a:spcPct val="50000"/>
              </a:spcBef>
            </a:pPr>
            <a:r>
              <a:rPr lang="zh-CN" altLang="en-US" sz="2400" dirty="0">
                <a:solidFill>
                  <a:srgbClr val="00478C"/>
                </a:solidFill>
                <a:ea typeface="宋体" panose="02010600030101010101" pitchFamily="2" charset="-122"/>
              </a:rPr>
              <a:t>学会如何用计算思维（包括软件工程思想）做出高质量的软件；</a:t>
            </a:r>
          </a:p>
          <a:p>
            <a:pPr eaLnBrk="1" hangingPunct="1">
              <a:lnSpc>
                <a:spcPct val="135000"/>
              </a:lnSpc>
              <a:spcBef>
                <a:spcPct val="50000"/>
              </a:spcBef>
            </a:pPr>
            <a:r>
              <a:rPr lang="zh-CN" altLang="en-US" sz="2400" dirty="0">
                <a:solidFill>
                  <a:srgbClr val="00478C"/>
                </a:solidFill>
                <a:ea typeface="宋体" panose="02010600030101010101" pitchFamily="2" charset="-122"/>
              </a:rPr>
              <a:t>勇攀高峰，立志解决卡脖子问题，不受制于人。</a:t>
            </a:r>
          </a:p>
          <a:p>
            <a:pPr eaLnBrk="1" hangingPunct="1">
              <a:lnSpc>
                <a:spcPct val="85000"/>
              </a:lnSpc>
            </a:pPr>
            <a:r>
              <a:rPr lang="zh-CN" altLang="en-US" sz="2800" dirty="0"/>
              <a:t>                                       </a:t>
            </a:r>
          </a:p>
          <a:p>
            <a:pPr eaLnBrk="1" hangingPunct="1">
              <a:lnSpc>
                <a:spcPct val="120000"/>
              </a:lnSpc>
              <a:spcBef>
                <a:spcPct val="10000"/>
              </a:spcBef>
            </a:pPr>
            <a:endParaRPr lang="zh-CN" altLang="en-US" sz="3000" dirty="0">
              <a:solidFill>
                <a:schemeClr val="bg1"/>
              </a:solidFill>
            </a:endParaRPr>
          </a:p>
        </p:txBody>
      </p:sp>
      <p:pic>
        <p:nvPicPr>
          <p:cNvPr id="17412" name="Picture 5" descr="变色小球">
            <a:extLst>
              <a:ext uri="{FF2B5EF4-FFF2-40B4-BE49-F238E27FC236}">
                <a16:creationId xmlns:a16="http://schemas.microsoft.com/office/drawing/2014/main" id="{797AC28F-5A45-40CD-ADF1-98E65F26623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348880"/>
            <a:ext cx="18097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6" descr="变色小球">
            <a:extLst>
              <a:ext uri="{FF2B5EF4-FFF2-40B4-BE49-F238E27FC236}">
                <a16:creationId xmlns:a16="http://schemas.microsoft.com/office/drawing/2014/main" id="{51C651CB-9D86-41C3-8E1D-D3C2D6DAB4E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33414" y="3032001"/>
            <a:ext cx="18097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7" descr="变色小球">
            <a:extLst>
              <a:ext uri="{FF2B5EF4-FFF2-40B4-BE49-F238E27FC236}">
                <a16:creationId xmlns:a16="http://schemas.microsoft.com/office/drawing/2014/main" id="{A4A4D7BE-ED74-482E-BF29-52A069543F9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0186" y="3716264"/>
            <a:ext cx="18097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变色小球">
            <a:extLst>
              <a:ext uri="{FF2B5EF4-FFF2-40B4-BE49-F238E27FC236}">
                <a16:creationId xmlns:a16="http://schemas.microsoft.com/office/drawing/2014/main" id="{02477158-9847-4B6A-A531-64909846FA7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832201"/>
            <a:ext cx="18097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C6848B09-54BB-4FA7-A5FB-772736DE7556}"/>
              </a:ext>
            </a:extLst>
          </p:cNvPr>
          <p:cNvSpPr>
            <a:spLocks noGrp="1" noChangeArrowheads="1"/>
          </p:cNvSpPr>
          <p:nvPr>
            <p:ph type="title"/>
          </p:nvPr>
        </p:nvSpPr>
        <p:spPr>
          <a:xfrm>
            <a:off x="323528" y="1353926"/>
            <a:ext cx="8229600" cy="814388"/>
          </a:xfrm>
        </p:spPr>
        <p:txBody>
          <a:bodyPr/>
          <a:lstStyle/>
          <a:p>
            <a:pPr algn="l" eaLnBrk="1" hangingPunct="1">
              <a:defRPr/>
            </a:pPr>
            <a:r>
              <a:rPr lang="zh-CN" altLang="en-US" sz="3600" b="1" dirty="0">
                <a:solidFill>
                  <a:schemeClr val="hlink"/>
                </a:solidFill>
                <a:ea typeface="隶书" pitchFamily="49" charset="-122"/>
              </a:rPr>
              <a:t>课后作业</a:t>
            </a:r>
          </a:p>
        </p:txBody>
      </p:sp>
      <p:sp>
        <p:nvSpPr>
          <p:cNvPr id="17411" name="Text Box 4">
            <a:extLst>
              <a:ext uri="{FF2B5EF4-FFF2-40B4-BE49-F238E27FC236}">
                <a16:creationId xmlns:a16="http://schemas.microsoft.com/office/drawing/2014/main" id="{99F44C6C-5D06-4B7D-9FC1-44CA04ADD7F0}"/>
              </a:ext>
            </a:extLst>
          </p:cNvPr>
          <p:cNvSpPr txBox="1">
            <a:spLocks noChangeArrowheads="1"/>
          </p:cNvSpPr>
          <p:nvPr/>
        </p:nvSpPr>
        <p:spPr bwMode="auto">
          <a:xfrm>
            <a:off x="594991" y="2132856"/>
            <a:ext cx="8281988" cy="1899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eaLnBrk="1" hangingPunct="1">
              <a:lnSpc>
                <a:spcPct val="135000"/>
              </a:lnSpc>
              <a:spcBef>
                <a:spcPct val="50000"/>
              </a:spcBef>
            </a:pPr>
            <a:r>
              <a:rPr lang="zh-CN" altLang="en-US" sz="2400" dirty="0">
                <a:solidFill>
                  <a:srgbClr val="003366"/>
                </a:solidFill>
                <a:latin typeface="+mn-lt"/>
                <a:ea typeface="隶书" panose="02010509060101010101" pitchFamily="49" charset="-122"/>
              </a:rPr>
              <a:t>为什么我国软件产业能取得跨越式发展？</a:t>
            </a:r>
            <a:endParaRPr lang="en-US" altLang="zh-CN" sz="2400" dirty="0">
              <a:solidFill>
                <a:srgbClr val="003366"/>
              </a:solidFill>
              <a:latin typeface="+mn-lt"/>
              <a:ea typeface="隶书" panose="02010509060101010101" pitchFamily="49" charset="-122"/>
            </a:endParaRPr>
          </a:p>
          <a:p>
            <a:pPr eaLnBrk="1" hangingPunct="1">
              <a:lnSpc>
                <a:spcPct val="135000"/>
              </a:lnSpc>
              <a:spcBef>
                <a:spcPct val="50000"/>
              </a:spcBef>
            </a:pPr>
            <a:r>
              <a:rPr lang="zh-CN" altLang="en-US" sz="2400" dirty="0">
                <a:solidFill>
                  <a:srgbClr val="003366"/>
                </a:solidFill>
                <a:latin typeface="+mn-lt"/>
                <a:ea typeface="隶书" panose="02010509060101010101" pitchFamily="49" charset="-122"/>
              </a:rPr>
              <a:t>我国软件产业中还有哪些卡脖子问题？</a:t>
            </a:r>
          </a:p>
          <a:p>
            <a:pPr eaLnBrk="1" hangingPunct="1">
              <a:lnSpc>
                <a:spcPct val="135000"/>
              </a:lnSpc>
              <a:spcBef>
                <a:spcPct val="50000"/>
              </a:spcBef>
            </a:pPr>
            <a:r>
              <a:rPr lang="zh-CN" altLang="en-US" sz="2400" dirty="0">
                <a:solidFill>
                  <a:srgbClr val="003366"/>
                </a:solidFill>
                <a:latin typeface="+mn-lt"/>
                <a:ea typeface="隶书" panose="02010509060101010101" pitchFamily="49" charset="-122"/>
              </a:rPr>
              <a:t>如何应对中国软件产业的挑战？</a:t>
            </a:r>
            <a:endParaRPr lang="en-US" altLang="zh-CN" sz="2400" dirty="0">
              <a:solidFill>
                <a:srgbClr val="003366"/>
              </a:solidFill>
              <a:latin typeface="+mn-lt"/>
              <a:ea typeface="隶书" panose="02010509060101010101" pitchFamily="49" charset="-122"/>
            </a:endParaRPr>
          </a:p>
        </p:txBody>
      </p:sp>
      <p:pic>
        <p:nvPicPr>
          <p:cNvPr id="17412" name="Picture 5" descr="变色小球">
            <a:extLst>
              <a:ext uri="{FF2B5EF4-FFF2-40B4-BE49-F238E27FC236}">
                <a16:creationId xmlns:a16="http://schemas.microsoft.com/office/drawing/2014/main" id="{797AC28F-5A45-40CD-ADF1-98E65F26623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348880"/>
            <a:ext cx="18097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7775244"/>
      </p:ext>
    </p:extLst>
  </p:cSld>
  <p:clrMapOvr>
    <a:masterClrMapping/>
  </p:clrMapOvr>
  <p:transition spd="slow">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F262B332-DC87-D24A-8715-5245EE2E8F14}"/>
              </a:ext>
            </a:extLst>
          </p:cNvPr>
          <p:cNvSpPr>
            <a:spLocks noGrp="1"/>
          </p:cNvSpPr>
          <p:nvPr>
            <p:ph type="body" idx="1"/>
          </p:nvPr>
        </p:nvSpPr>
        <p:spPr>
          <a:xfrm>
            <a:off x="722313" y="1844825"/>
            <a:ext cx="7772400" cy="2562076"/>
          </a:xfrm>
        </p:spPr>
        <p:txBody>
          <a:bodyPr/>
          <a:lstStyle/>
          <a:p>
            <a:pPr algn="ctr"/>
            <a:r>
              <a:rPr kumimoji="1" lang="en-US" altLang="zh-CN" sz="6000" dirty="0">
                <a:solidFill>
                  <a:srgbClr val="00B0F0"/>
                </a:solidFill>
              </a:rPr>
              <a:t>Q&amp;A</a:t>
            </a:r>
          </a:p>
          <a:p>
            <a:pPr algn="ctr"/>
            <a:r>
              <a:rPr kumimoji="1" lang="zh-CN" altLang="en-US" sz="6000" dirty="0">
                <a:solidFill>
                  <a:srgbClr val="00B0F0"/>
                </a:solidFill>
              </a:rPr>
              <a:t>谢谢！</a:t>
            </a:r>
          </a:p>
        </p:txBody>
      </p:sp>
    </p:spTree>
    <p:extLst>
      <p:ext uri="{BB962C8B-B14F-4D97-AF65-F5344CB8AC3E}">
        <p14:creationId xmlns:p14="http://schemas.microsoft.com/office/powerpoint/2010/main" val="1509060565"/>
      </p:ext>
    </p:extLst>
  </p:cSld>
  <p:clrMapOvr>
    <a:masterClrMapping/>
  </p:clrMapOvr>
  <p:transition spd="slow">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B4B34E0-C5AA-433A-B397-B58DDF072749}"/>
              </a:ext>
            </a:extLst>
          </p:cNvPr>
          <p:cNvSpPr>
            <a:spLocks noGrp="1"/>
          </p:cNvSpPr>
          <p:nvPr>
            <p:ph type="body" idx="1"/>
          </p:nvPr>
        </p:nvSpPr>
        <p:spPr>
          <a:xfrm>
            <a:off x="15877" y="2678906"/>
            <a:ext cx="8964487" cy="1500187"/>
          </a:xfrm>
        </p:spPr>
        <p:txBody>
          <a:bodyPr/>
          <a:lstStyle/>
          <a:p>
            <a:pPr algn="ctr"/>
            <a:r>
              <a:rPr lang="en-US" altLang="zh-CN" sz="4000" b="1" dirty="0">
                <a:solidFill>
                  <a:srgbClr val="00478C"/>
                </a:solidFill>
                <a:latin typeface="Times New Roman" panose="02020603050405020304" pitchFamily="18" charset="0"/>
                <a:ea typeface="微软雅黑" panose="020B0503020204020204" pitchFamily="34" charset="-122"/>
                <a:cs typeface="Times New Roman" panose="02020603050405020304" pitchFamily="18" charset="0"/>
              </a:rPr>
              <a:t>1.3.1 </a:t>
            </a:r>
            <a:r>
              <a:rPr lang="zh-CN" altLang="en-US" sz="4000" b="1" dirty="0">
                <a:solidFill>
                  <a:srgbClr val="00478C"/>
                </a:solidFill>
                <a:latin typeface="Times New Roman" panose="02020603050405020304" pitchFamily="18" charset="0"/>
                <a:ea typeface="微软雅黑" panose="020B0503020204020204" pitchFamily="34" charset="-122"/>
                <a:cs typeface="Times New Roman" panose="02020603050405020304" pitchFamily="18" charset="0"/>
              </a:rPr>
              <a:t>中国软件产业的跨越式发展</a:t>
            </a:r>
            <a:endParaRPr lang="zh-CN" altLang="en-US" sz="44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58487402"/>
      </p:ext>
    </p:extLst>
  </p:cSld>
  <p:clrMapOvr>
    <a:masterClrMapping/>
  </p:clrMapOvr>
  <p:transition spd="slow">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283580D3-F294-4DC6-A604-FD3C71B4D300}"/>
              </a:ext>
            </a:extLst>
          </p:cNvPr>
          <p:cNvSpPr>
            <a:spLocks noGrp="1" noChangeArrowheads="1"/>
          </p:cNvSpPr>
          <p:nvPr>
            <p:ph type="title"/>
          </p:nvPr>
        </p:nvSpPr>
        <p:spPr>
          <a:xfrm>
            <a:off x="323528" y="1102444"/>
            <a:ext cx="8640960" cy="670372"/>
          </a:xfrm>
        </p:spPr>
        <p:txBody>
          <a:bodyPr/>
          <a:lstStyle/>
          <a:p>
            <a:pPr algn="l" eaLnBrk="1" hangingPunct="1">
              <a:defRPr/>
            </a:pPr>
            <a:r>
              <a:rPr lang="en-US" altLang="zh-CN" sz="4000" b="1" dirty="0">
                <a:solidFill>
                  <a:srgbClr val="0070C0"/>
                </a:solidFill>
                <a:ea typeface="隶书" pitchFamily="49" charset="-122"/>
              </a:rPr>
              <a:t>20</a:t>
            </a:r>
            <a:r>
              <a:rPr lang="zh-CN" altLang="en-US" sz="4000" b="1" dirty="0">
                <a:solidFill>
                  <a:srgbClr val="0070C0"/>
                </a:solidFill>
                <a:ea typeface="隶书" pitchFamily="49" charset="-122"/>
              </a:rPr>
              <a:t>年多年来，我国软件产业增长迅猛</a:t>
            </a:r>
            <a:endParaRPr lang="zh-CN" altLang="en-US" dirty="0">
              <a:solidFill>
                <a:srgbClr val="0070C0"/>
              </a:solidFill>
            </a:endParaRPr>
          </a:p>
        </p:txBody>
      </p:sp>
      <p:graphicFrame>
        <p:nvGraphicFramePr>
          <p:cNvPr id="5" name="图表 4">
            <a:extLst>
              <a:ext uri="{FF2B5EF4-FFF2-40B4-BE49-F238E27FC236}">
                <a16:creationId xmlns:a16="http://schemas.microsoft.com/office/drawing/2014/main" id="{A15BC48C-A3AD-4F8C-B44E-115568C3D0BE}"/>
              </a:ext>
            </a:extLst>
          </p:cNvPr>
          <p:cNvGraphicFramePr>
            <a:graphicFrameLocks/>
          </p:cNvGraphicFramePr>
          <p:nvPr>
            <p:extLst>
              <p:ext uri="{D42A27DB-BD31-4B8C-83A1-F6EECF244321}">
                <p14:modId xmlns:p14="http://schemas.microsoft.com/office/powerpoint/2010/main" val="1130340015"/>
              </p:ext>
            </p:extLst>
          </p:nvPr>
        </p:nvGraphicFramePr>
        <p:xfrm>
          <a:off x="72008" y="1772816"/>
          <a:ext cx="8964488" cy="50330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6139341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2EB16281-3525-46ED-A44D-CCE50A5FF51C}"/>
              </a:ext>
            </a:extLst>
          </p:cNvPr>
          <p:cNvGraphicFramePr>
            <a:graphicFrameLocks noGrp="1"/>
          </p:cNvGraphicFramePr>
          <p:nvPr>
            <p:extLst>
              <p:ext uri="{D42A27DB-BD31-4B8C-83A1-F6EECF244321}">
                <p14:modId xmlns:p14="http://schemas.microsoft.com/office/powerpoint/2010/main" val="2998774022"/>
              </p:ext>
            </p:extLst>
          </p:nvPr>
        </p:nvGraphicFramePr>
        <p:xfrm>
          <a:off x="683569" y="1209248"/>
          <a:ext cx="7200799" cy="5532120"/>
        </p:xfrm>
        <a:graphic>
          <a:graphicData uri="http://schemas.openxmlformats.org/drawingml/2006/table">
            <a:tbl>
              <a:tblPr>
                <a:tableStyleId>{5C22544A-7EE6-4342-B048-85BDC9FD1C3A}</a:tableStyleId>
              </a:tblPr>
              <a:tblGrid>
                <a:gridCol w="2021277">
                  <a:extLst>
                    <a:ext uri="{9D8B030D-6E8A-4147-A177-3AD203B41FA5}">
                      <a16:colId xmlns:a16="http://schemas.microsoft.com/office/drawing/2014/main" val="4177496010"/>
                    </a:ext>
                  </a:extLst>
                </a:gridCol>
                <a:gridCol w="3158245">
                  <a:extLst>
                    <a:ext uri="{9D8B030D-6E8A-4147-A177-3AD203B41FA5}">
                      <a16:colId xmlns:a16="http://schemas.microsoft.com/office/drawing/2014/main" val="351057012"/>
                    </a:ext>
                  </a:extLst>
                </a:gridCol>
                <a:gridCol w="2021277">
                  <a:extLst>
                    <a:ext uri="{9D8B030D-6E8A-4147-A177-3AD203B41FA5}">
                      <a16:colId xmlns:a16="http://schemas.microsoft.com/office/drawing/2014/main" val="1008493113"/>
                    </a:ext>
                  </a:extLst>
                </a:gridCol>
              </a:tblGrid>
              <a:tr h="175260">
                <a:tc>
                  <a:txBody>
                    <a:bodyPr/>
                    <a:lstStyle/>
                    <a:p>
                      <a:pPr algn="l" fontAlgn="ctr"/>
                      <a:r>
                        <a:rPr lang="zh-CN" altLang="en-US" sz="1600" u="none" strike="noStrike">
                          <a:effectLst/>
                        </a:rPr>
                        <a:t>年份</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600" u="none" strike="noStrike" dirty="0">
                          <a:effectLst/>
                        </a:rPr>
                        <a:t>软件和信息技术服务业收入（亿元）</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600" u="none" strike="noStrike">
                          <a:effectLst/>
                        </a:rPr>
                        <a:t>增长率</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461134357"/>
                  </a:ext>
                </a:extLst>
              </a:tr>
              <a:tr h="175260">
                <a:tc>
                  <a:txBody>
                    <a:bodyPr/>
                    <a:lstStyle/>
                    <a:p>
                      <a:pPr algn="l" fontAlgn="ctr"/>
                      <a:r>
                        <a:rPr lang="en-US" altLang="zh-CN" sz="1600" u="none" strike="noStrike">
                          <a:effectLst/>
                        </a:rPr>
                        <a:t>2000</a:t>
                      </a:r>
                      <a:r>
                        <a:rPr lang="zh-CN" altLang="en-US" sz="1600" u="none" strike="noStrike">
                          <a:effectLst/>
                        </a:rPr>
                        <a:t>年</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593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34.30%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564485351"/>
                  </a:ext>
                </a:extLst>
              </a:tr>
              <a:tr h="175260">
                <a:tc>
                  <a:txBody>
                    <a:bodyPr/>
                    <a:lstStyle/>
                    <a:p>
                      <a:pPr algn="l" fontAlgn="ctr"/>
                      <a:r>
                        <a:rPr lang="en-US" altLang="zh-CN" sz="1600" u="none" strike="noStrike">
                          <a:effectLst/>
                        </a:rPr>
                        <a:t>2001</a:t>
                      </a:r>
                      <a:r>
                        <a:rPr lang="zh-CN" altLang="en-US" sz="1600" u="none" strike="noStrike">
                          <a:effectLst/>
                        </a:rPr>
                        <a:t>年</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796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34.20%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194644228"/>
                  </a:ext>
                </a:extLst>
              </a:tr>
              <a:tr h="175260">
                <a:tc>
                  <a:txBody>
                    <a:bodyPr/>
                    <a:lstStyle/>
                    <a:p>
                      <a:pPr algn="l" fontAlgn="ctr"/>
                      <a:r>
                        <a:rPr lang="en-US" altLang="zh-CN" sz="1600" u="none" strike="noStrike">
                          <a:effectLst/>
                        </a:rPr>
                        <a:t>2002</a:t>
                      </a:r>
                      <a:r>
                        <a:rPr lang="zh-CN" altLang="en-US" sz="1600" u="none" strike="noStrike">
                          <a:effectLst/>
                        </a:rPr>
                        <a:t>年</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1100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38.19%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277350244"/>
                  </a:ext>
                </a:extLst>
              </a:tr>
              <a:tr h="175260">
                <a:tc>
                  <a:txBody>
                    <a:bodyPr/>
                    <a:lstStyle/>
                    <a:p>
                      <a:pPr algn="l" fontAlgn="ctr"/>
                      <a:r>
                        <a:rPr lang="en-US" altLang="zh-CN" sz="1600" u="none" strike="noStrike">
                          <a:effectLst/>
                        </a:rPr>
                        <a:t>2003</a:t>
                      </a:r>
                      <a:r>
                        <a:rPr lang="zh-CN" altLang="en-US" sz="1600" u="none" strike="noStrike">
                          <a:effectLst/>
                        </a:rPr>
                        <a:t>年</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1633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48.45%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980723186"/>
                  </a:ext>
                </a:extLst>
              </a:tr>
              <a:tr h="175260">
                <a:tc>
                  <a:txBody>
                    <a:bodyPr/>
                    <a:lstStyle/>
                    <a:p>
                      <a:pPr algn="l" fontAlgn="ctr"/>
                      <a:r>
                        <a:rPr lang="en-US" altLang="zh-CN" sz="1600" u="none" strike="noStrike">
                          <a:effectLst/>
                        </a:rPr>
                        <a:t>2004</a:t>
                      </a:r>
                      <a:r>
                        <a:rPr lang="zh-CN" altLang="en-US" sz="1600" u="none" strike="noStrike">
                          <a:effectLst/>
                        </a:rPr>
                        <a:t>年</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2405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47.27%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248253571"/>
                  </a:ext>
                </a:extLst>
              </a:tr>
              <a:tr h="175260">
                <a:tc>
                  <a:txBody>
                    <a:bodyPr/>
                    <a:lstStyle/>
                    <a:p>
                      <a:pPr algn="l" fontAlgn="ctr"/>
                      <a:r>
                        <a:rPr lang="en-US" altLang="zh-CN" sz="1600" u="none" strike="noStrike">
                          <a:effectLst/>
                        </a:rPr>
                        <a:t>2005</a:t>
                      </a:r>
                      <a:r>
                        <a:rPr lang="zh-CN" altLang="en-US" sz="1600" u="none" strike="noStrike">
                          <a:effectLst/>
                        </a:rPr>
                        <a:t>年</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3906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62.41%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694324536"/>
                  </a:ext>
                </a:extLst>
              </a:tr>
              <a:tr h="175260">
                <a:tc>
                  <a:txBody>
                    <a:bodyPr/>
                    <a:lstStyle/>
                    <a:p>
                      <a:pPr algn="l" fontAlgn="ctr"/>
                      <a:r>
                        <a:rPr lang="en-US" altLang="zh-CN" sz="1600" u="none" strike="noStrike">
                          <a:effectLst/>
                        </a:rPr>
                        <a:t>2006</a:t>
                      </a:r>
                      <a:r>
                        <a:rPr lang="zh-CN" altLang="en-US" sz="1600" u="none" strike="noStrike">
                          <a:effectLst/>
                        </a:rPr>
                        <a:t>年</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4801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22.91%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466694631"/>
                  </a:ext>
                </a:extLst>
              </a:tr>
              <a:tr h="175260">
                <a:tc>
                  <a:txBody>
                    <a:bodyPr/>
                    <a:lstStyle/>
                    <a:p>
                      <a:pPr algn="l" fontAlgn="ctr"/>
                      <a:r>
                        <a:rPr lang="en-US" altLang="zh-CN" sz="1600" u="none" strike="noStrike">
                          <a:effectLst/>
                        </a:rPr>
                        <a:t>2007</a:t>
                      </a:r>
                      <a:r>
                        <a:rPr lang="zh-CN" altLang="en-US" sz="1600" u="none" strike="noStrike">
                          <a:effectLst/>
                        </a:rPr>
                        <a:t>年</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5834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21.52%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917942087"/>
                  </a:ext>
                </a:extLst>
              </a:tr>
              <a:tr h="175260">
                <a:tc>
                  <a:txBody>
                    <a:bodyPr/>
                    <a:lstStyle/>
                    <a:p>
                      <a:pPr algn="l" fontAlgn="ctr"/>
                      <a:r>
                        <a:rPr lang="en-US" altLang="zh-CN" sz="1600" u="none" strike="noStrike">
                          <a:effectLst/>
                        </a:rPr>
                        <a:t>2008</a:t>
                      </a:r>
                      <a:r>
                        <a:rPr lang="zh-CN" altLang="en-US" sz="1600" u="none" strike="noStrike">
                          <a:effectLst/>
                        </a:rPr>
                        <a:t>年</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7573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29.81%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555389983"/>
                  </a:ext>
                </a:extLst>
              </a:tr>
              <a:tr h="175260">
                <a:tc>
                  <a:txBody>
                    <a:bodyPr/>
                    <a:lstStyle/>
                    <a:p>
                      <a:pPr algn="l" fontAlgn="ctr"/>
                      <a:r>
                        <a:rPr lang="en-US" altLang="zh-CN" sz="1600" u="none" strike="noStrike">
                          <a:effectLst/>
                        </a:rPr>
                        <a:t>2009</a:t>
                      </a:r>
                      <a:r>
                        <a:rPr lang="zh-CN" altLang="en-US" sz="1600" u="none" strike="noStrike">
                          <a:effectLst/>
                        </a:rPr>
                        <a:t>年</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9970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31.65%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296481851"/>
                  </a:ext>
                </a:extLst>
              </a:tr>
              <a:tr h="175260">
                <a:tc>
                  <a:txBody>
                    <a:bodyPr/>
                    <a:lstStyle/>
                    <a:p>
                      <a:pPr algn="l" fontAlgn="ctr"/>
                      <a:r>
                        <a:rPr lang="en-US" altLang="zh-CN" sz="1600" u="none" strike="noStrike">
                          <a:effectLst/>
                        </a:rPr>
                        <a:t>2010</a:t>
                      </a:r>
                      <a:r>
                        <a:rPr lang="zh-CN" altLang="en-US" sz="1600" u="none" strike="noStrike">
                          <a:effectLst/>
                        </a:rPr>
                        <a:t>年</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13588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36.29%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524774171"/>
                  </a:ext>
                </a:extLst>
              </a:tr>
              <a:tr h="175260">
                <a:tc>
                  <a:txBody>
                    <a:bodyPr/>
                    <a:lstStyle/>
                    <a:p>
                      <a:pPr algn="l" fontAlgn="ctr"/>
                      <a:r>
                        <a:rPr lang="en-US" altLang="zh-CN" sz="1600" u="none" strike="noStrike">
                          <a:effectLst/>
                        </a:rPr>
                        <a:t>2011</a:t>
                      </a:r>
                      <a:r>
                        <a:rPr lang="zh-CN" altLang="en-US" sz="1600" u="none" strike="noStrike">
                          <a:effectLst/>
                        </a:rPr>
                        <a:t>年</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18849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38.72%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693416269"/>
                  </a:ext>
                </a:extLst>
              </a:tr>
              <a:tr h="175260">
                <a:tc>
                  <a:txBody>
                    <a:bodyPr/>
                    <a:lstStyle/>
                    <a:p>
                      <a:pPr algn="l" fontAlgn="ctr"/>
                      <a:r>
                        <a:rPr lang="en-US" altLang="zh-CN" sz="1600" u="none" strike="noStrike">
                          <a:effectLst/>
                        </a:rPr>
                        <a:t>2012</a:t>
                      </a:r>
                      <a:r>
                        <a:rPr lang="zh-CN" altLang="en-US" sz="1600" u="none" strike="noStrike">
                          <a:effectLst/>
                        </a:rPr>
                        <a:t>年</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24794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31.54%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177865189"/>
                  </a:ext>
                </a:extLst>
              </a:tr>
              <a:tr h="175260">
                <a:tc>
                  <a:txBody>
                    <a:bodyPr/>
                    <a:lstStyle/>
                    <a:p>
                      <a:pPr algn="l" fontAlgn="ctr"/>
                      <a:r>
                        <a:rPr lang="en-US" altLang="zh-CN" sz="1600" u="none" strike="noStrike">
                          <a:effectLst/>
                        </a:rPr>
                        <a:t>2013</a:t>
                      </a:r>
                      <a:r>
                        <a:rPr lang="zh-CN" altLang="en-US" sz="1600" u="none" strike="noStrike">
                          <a:effectLst/>
                        </a:rPr>
                        <a:t>年</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30587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23.36%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029916281"/>
                  </a:ext>
                </a:extLst>
              </a:tr>
              <a:tr h="175260">
                <a:tc>
                  <a:txBody>
                    <a:bodyPr/>
                    <a:lstStyle/>
                    <a:p>
                      <a:pPr algn="l" fontAlgn="ctr"/>
                      <a:r>
                        <a:rPr lang="en-US" altLang="zh-CN" sz="1600" u="none" strike="noStrike">
                          <a:effectLst/>
                        </a:rPr>
                        <a:t>2014</a:t>
                      </a:r>
                      <a:r>
                        <a:rPr lang="zh-CN" altLang="en-US" sz="1600" u="none" strike="noStrike">
                          <a:effectLst/>
                        </a:rPr>
                        <a:t>年</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37026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21.05%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117349308"/>
                  </a:ext>
                </a:extLst>
              </a:tr>
              <a:tr h="175260">
                <a:tc>
                  <a:txBody>
                    <a:bodyPr/>
                    <a:lstStyle/>
                    <a:p>
                      <a:pPr algn="l" fontAlgn="ctr"/>
                      <a:r>
                        <a:rPr lang="en-US" altLang="zh-CN" sz="1600" u="none" strike="noStrike">
                          <a:effectLst/>
                        </a:rPr>
                        <a:t>2015</a:t>
                      </a:r>
                      <a:r>
                        <a:rPr lang="zh-CN" altLang="en-US" sz="1600" u="none" strike="noStrike">
                          <a:effectLst/>
                        </a:rPr>
                        <a:t>年</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42484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14.74%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757907420"/>
                  </a:ext>
                </a:extLst>
              </a:tr>
              <a:tr h="175260">
                <a:tc>
                  <a:txBody>
                    <a:bodyPr/>
                    <a:lstStyle/>
                    <a:p>
                      <a:pPr algn="l" fontAlgn="ctr"/>
                      <a:r>
                        <a:rPr lang="en-US" altLang="zh-CN" sz="1600" u="none" strike="noStrike">
                          <a:effectLst/>
                        </a:rPr>
                        <a:t>2016</a:t>
                      </a:r>
                      <a:r>
                        <a:rPr lang="zh-CN" altLang="en-US" sz="1600" u="none" strike="noStrike">
                          <a:effectLst/>
                        </a:rPr>
                        <a:t>年</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48223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13.51%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095987672"/>
                  </a:ext>
                </a:extLst>
              </a:tr>
              <a:tr h="175260">
                <a:tc>
                  <a:txBody>
                    <a:bodyPr/>
                    <a:lstStyle/>
                    <a:p>
                      <a:pPr algn="l" fontAlgn="ctr"/>
                      <a:r>
                        <a:rPr lang="en-US" altLang="zh-CN" sz="1600" u="none" strike="noStrike">
                          <a:effectLst/>
                        </a:rPr>
                        <a:t>2017</a:t>
                      </a:r>
                      <a:r>
                        <a:rPr lang="zh-CN" altLang="en-US" sz="1600" u="none" strike="noStrike">
                          <a:effectLst/>
                        </a:rPr>
                        <a:t>年</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55102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14.26%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113134913"/>
                  </a:ext>
                </a:extLst>
              </a:tr>
              <a:tr h="175260">
                <a:tc>
                  <a:txBody>
                    <a:bodyPr/>
                    <a:lstStyle/>
                    <a:p>
                      <a:pPr algn="l" fontAlgn="ctr"/>
                      <a:r>
                        <a:rPr lang="en-US" altLang="zh-CN" sz="1600" u="none" strike="noStrike">
                          <a:effectLst/>
                        </a:rPr>
                        <a:t>2018</a:t>
                      </a:r>
                      <a:r>
                        <a:rPr lang="zh-CN" altLang="en-US" sz="1600" u="none" strike="noStrike">
                          <a:effectLst/>
                        </a:rPr>
                        <a:t>年</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61909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12.35%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4056163311"/>
                  </a:ext>
                </a:extLst>
              </a:tr>
              <a:tr h="175260">
                <a:tc>
                  <a:txBody>
                    <a:bodyPr/>
                    <a:lstStyle/>
                    <a:p>
                      <a:pPr algn="l" fontAlgn="ctr"/>
                      <a:r>
                        <a:rPr lang="en-US" altLang="zh-CN" sz="1600" u="none" strike="noStrike">
                          <a:effectLst/>
                        </a:rPr>
                        <a:t>2019</a:t>
                      </a:r>
                      <a:r>
                        <a:rPr lang="zh-CN" altLang="en-US" sz="1600" u="none" strike="noStrike">
                          <a:effectLst/>
                        </a:rPr>
                        <a:t>年</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71768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15.92%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591466663"/>
                  </a:ext>
                </a:extLst>
              </a:tr>
              <a:tr h="175260">
                <a:tc>
                  <a:txBody>
                    <a:bodyPr/>
                    <a:lstStyle/>
                    <a:p>
                      <a:pPr algn="l" fontAlgn="ctr"/>
                      <a:r>
                        <a:rPr lang="en-US" altLang="zh-CN" sz="1600" u="none" strike="noStrike">
                          <a:effectLst/>
                        </a:rPr>
                        <a:t>2020</a:t>
                      </a:r>
                      <a:r>
                        <a:rPr lang="zh-CN" altLang="en-US" sz="1600" u="none" strike="noStrike">
                          <a:effectLst/>
                        </a:rPr>
                        <a:t>年</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a:effectLst/>
                        </a:rPr>
                        <a:t>81616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600" u="none" strike="noStrike" dirty="0">
                          <a:effectLst/>
                        </a:rPr>
                        <a:t>13.72%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4237018353"/>
                  </a:ext>
                </a:extLst>
              </a:tr>
            </a:tbl>
          </a:graphicData>
        </a:graphic>
      </p:graphicFrame>
    </p:spTree>
    <p:extLst>
      <p:ext uri="{BB962C8B-B14F-4D97-AF65-F5344CB8AC3E}">
        <p14:creationId xmlns:p14="http://schemas.microsoft.com/office/powerpoint/2010/main" val="2904019562"/>
      </p:ext>
    </p:extLst>
  </p:cSld>
  <p:clrMapOvr>
    <a:masterClrMapping/>
  </p:clrMapOvr>
  <p:transition spd="slow">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283580D3-F294-4DC6-A604-FD3C71B4D300}"/>
              </a:ext>
            </a:extLst>
          </p:cNvPr>
          <p:cNvSpPr>
            <a:spLocks noGrp="1" noChangeArrowheads="1"/>
          </p:cNvSpPr>
          <p:nvPr>
            <p:ph type="title"/>
          </p:nvPr>
        </p:nvSpPr>
        <p:spPr>
          <a:xfrm>
            <a:off x="144016" y="1124744"/>
            <a:ext cx="8964488" cy="814388"/>
          </a:xfrm>
        </p:spPr>
        <p:txBody>
          <a:bodyPr/>
          <a:lstStyle/>
          <a:p>
            <a:pPr algn="l" eaLnBrk="1" hangingPunct="1">
              <a:defRPr/>
            </a:pPr>
            <a:r>
              <a:rPr lang="en-US" altLang="zh-CN" sz="3600" b="1" dirty="0">
                <a:solidFill>
                  <a:schemeClr val="hlink"/>
                </a:solidFill>
                <a:ea typeface="隶书" pitchFamily="49" charset="-122"/>
              </a:rPr>
              <a:t>2000</a:t>
            </a:r>
            <a:r>
              <a:rPr lang="zh-CN" altLang="en-US" sz="3600" b="1" dirty="0">
                <a:solidFill>
                  <a:schemeClr val="hlink"/>
                </a:solidFill>
                <a:ea typeface="隶书" pitchFamily="49" charset="-122"/>
              </a:rPr>
              <a:t>年以来，我国软件产业迈入“超车道”</a:t>
            </a:r>
            <a:endParaRPr lang="zh-CN" altLang="en-US" sz="3600" dirty="0">
              <a:solidFill>
                <a:schemeClr val="hlink"/>
              </a:solidFill>
            </a:endParaRPr>
          </a:p>
        </p:txBody>
      </p:sp>
      <p:sp>
        <p:nvSpPr>
          <p:cNvPr id="8195" name="Rectangle 3">
            <a:extLst>
              <a:ext uri="{FF2B5EF4-FFF2-40B4-BE49-F238E27FC236}">
                <a16:creationId xmlns:a16="http://schemas.microsoft.com/office/drawing/2014/main" id="{6C50E438-AB85-4579-A08F-461C3F638A59}"/>
              </a:ext>
            </a:extLst>
          </p:cNvPr>
          <p:cNvSpPr>
            <a:spLocks noGrp="1" noChangeArrowheads="1"/>
          </p:cNvSpPr>
          <p:nvPr>
            <p:ph type="body" idx="1"/>
          </p:nvPr>
        </p:nvSpPr>
        <p:spPr bwMode="auto">
          <a:xfrm>
            <a:off x="179512" y="1772816"/>
            <a:ext cx="8784976" cy="4896544"/>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b="1" dirty="0">
                <a:solidFill>
                  <a:srgbClr val="003366"/>
                </a:solidFill>
                <a:ea typeface="隶书" panose="02010509060101010101" pitchFamily="49" charset="-122"/>
              </a:rPr>
              <a:t>20</a:t>
            </a:r>
            <a:r>
              <a:rPr lang="zh-CN" altLang="en-US" b="1" dirty="0">
                <a:solidFill>
                  <a:srgbClr val="003366"/>
                </a:solidFill>
                <a:ea typeface="隶书" panose="02010509060101010101" pitchFamily="49" charset="-122"/>
              </a:rPr>
              <a:t>年多来我国软件产业取得的伟大成就。</a:t>
            </a:r>
            <a:endParaRPr lang="en-US" altLang="zh-CN" b="1" dirty="0">
              <a:solidFill>
                <a:srgbClr val="003366"/>
              </a:solidFill>
              <a:ea typeface="隶书" panose="02010509060101010101" pitchFamily="49" charset="-122"/>
            </a:endParaRPr>
          </a:p>
          <a:p>
            <a:pPr eaLnBrk="1" hangingPunct="1"/>
            <a:r>
              <a:rPr lang="zh-CN" altLang="en-US" dirty="0">
                <a:solidFill>
                  <a:srgbClr val="00B0F0"/>
                </a:solidFill>
                <a:ea typeface="隶书" panose="02010509060101010101" pitchFamily="49" charset="-122"/>
              </a:rPr>
              <a:t>全国软件和信息技术服务业收入</a:t>
            </a:r>
            <a:r>
              <a:rPr lang="zh-CN" altLang="en-US" b="1" dirty="0">
                <a:solidFill>
                  <a:srgbClr val="003366"/>
                </a:solidFill>
                <a:ea typeface="隶书" panose="02010509060101010101" pitchFamily="49" charset="-122"/>
              </a:rPr>
              <a:t>：</a:t>
            </a:r>
            <a:r>
              <a:rPr lang="en-US" altLang="zh-CN" dirty="0">
                <a:solidFill>
                  <a:srgbClr val="00B0F0"/>
                </a:solidFill>
                <a:ea typeface="隶书" panose="02010509060101010101" pitchFamily="49" charset="-122"/>
              </a:rPr>
              <a:t>593</a:t>
            </a:r>
            <a:r>
              <a:rPr lang="zh-CN" altLang="en-US" dirty="0">
                <a:solidFill>
                  <a:srgbClr val="00B0F0"/>
                </a:solidFill>
                <a:ea typeface="隶书" panose="02010509060101010101" pitchFamily="49" charset="-122"/>
              </a:rPr>
              <a:t>亿人民币（</a:t>
            </a:r>
            <a:r>
              <a:rPr lang="en-US" altLang="zh-CN" dirty="0">
                <a:solidFill>
                  <a:srgbClr val="00B0F0"/>
                </a:solidFill>
                <a:ea typeface="隶书" panose="02010509060101010101" pitchFamily="49" charset="-122"/>
              </a:rPr>
              <a:t> 2000</a:t>
            </a:r>
            <a:r>
              <a:rPr lang="zh-CN" altLang="en-US" dirty="0">
                <a:solidFill>
                  <a:srgbClr val="00B0F0"/>
                </a:solidFill>
                <a:ea typeface="隶书" panose="02010509060101010101" pitchFamily="49" charset="-122"/>
              </a:rPr>
              <a:t>年）</a:t>
            </a:r>
            <a:r>
              <a:rPr lang="en-US" altLang="zh-CN" dirty="0">
                <a:solidFill>
                  <a:srgbClr val="00B0F0"/>
                </a:solidFill>
                <a:ea typeface="隶书" panose="02010509060101010101" pitchFamily="49" charset="-122"/>
              </a:rPr>
              <a:t>-&gt;81616</a:t>
            </a:r>
            <a:r>
              <a:rPr lang="zh-CN" altLang="en-US" dirty="0">
                <a:solidFill>
                  <a:srgbClr val="00B0F0"/>
                </a:solidFill>
                <a:ea typeface="隶书" panose="02010509060101010101" pitchFamily="49" charset="-122"/>
              </a:rPr>
              <a:t>亿元</a:t>
            </a:r>
            <a:r>
              <a:rPr lang="en-US" altLang="zh-CN" dirty="0">
                <a:solidFill>
                  <a:srgbClr val="00B0F0"/>
                </a:solidFill>
                <a:ea typeface="隶书" panose="02010509060101010101" pitchFamily="49" charset="-122"/>
              </a:rPr>
              <a:t>(2020</a:t>
            </a:r>
            <a:r>
              <a:rPr lang="zh-CN" altLang="en-US" dirty="0">
                <a:solidFill>
                  <a:srgbClr val="00B0F0"/>
                </a:solidFill>
                <a:ea typeface="隶书" panose="02010509060101010101" pitchFamily="49" charset="-122"/>
              </a:rPr>
              <a:t>年</a:t>
            </a:r>
            <a:r>
              <a:rPr lang="en-US" altLang="zh-CN" dirty="0">
                <a:solidFill>
                  <a:srgbClr val="00B0F0"/>
                </a:solidFill>
                <a:ea typeface="隶书" panose="02010509060101010101" pitchFamily="49" charset="-122"/>
              </a:rPr>
              <a:t>)</a:t>
            </a:r>
            <a:r>
              <a:rPr lang="zh-CN" altLang="en-US" dirty="0">
                <a:solidFill>
                  <a:srgbClr val="00B0F0"/>
                </a:solidFill>
                <a:ea typeface="隶书" panose="02010509060101010101" pitchFamily="49" charset="-122"/>
              </a:rPr>
              <a:t>，</a:t>
            </a:r>
            <a:r>
              <a:rPr lang="en-US" altLang="zh-CN" dirty="0">
                <a:solidFill>
                  <a:srgbClr val="C00000"/>
                </a:solidFill>
                <a:ea typeface="隶书" panose="02010509060101010101" pitchFamily="49" charset="-122"/>
              </a:rPr>
              <a:t>137.6</a:t>
            </a:r>
            <a:r>
              <a:rPr lang="zh-CN" altLang="en-US" dirty="0">
                <a:solidFill>
                  <a:srgbClr val="C00000"/>
                </a:solidFill>
                <a:ea typeface="隶书" panose="02010509060101010101" pitchFamily="49" charset="-122"/>
              </a:rPr>
              <a:t>倍</a:t>
            </a:r>
            <a:r>
              <a:rPr lang="en-US" altLang="zh-CN" dirty="0">
                <a:solidFill>
                  <a:srgbClr val="00B0F0"/>
                </a:solidFill>
                <a:ea typeface="隶书" panose="02010509060101010101" pitchFamily="49" charset="-122"/>
              </a:rPr>
              <a:t>.</a:t>
            </a:r>
          </a:p>
          <a:p>
            <a:pPr eaLnBrk="1" hangingPunct="1"/>
            <a:r>
              <a:rPr lang="zh-CN" altLang="en-US" dirty="0">
                <a:solidFill>
                  <a:srgbClr val="00B0F0"/>
                </a:solidFill>
                <a:ea typeface="隶书" panose="02010509060101010101" pitchFamily="49" charset="-122"/>
              </a:rPr>
              <a:t>天津</a:t>
            </a:r>
            <a:r>
              <a:rPr lang="en-US" altLang="zh-CN" dirty="0">
                <a:solidFill>
                  <a:srgbClr val="00B0F0"/>
                </a:solidFill>
                <a:ea typeface="隶书" panose="02010509060101010101" pitchFamily="49" charset="-122"/>
              </a:rPr>
              <a:t>:22</a:t>
            </a:r>
            <a:r>
              <a:rPr lang="zh-CN" altLang="en-US" dirty="0">
                <a:solidFill>
                  <a:srgbClr val="00B0F0"/>
                </a:solidFill>
                <a:ea typeface="隶书" panose="02010509060101010101" pitchFamily="49" charset="-122"/>
              </a:rPr>
              <a:t>亿元（</a:t>
            </a:r>
            <a:r>
              <a:rPr lang="en-US" altLang="zh-CN" dirty="0">
                <a:solidFill>
                  <a:srgbClr val="00B0F0"/>
                </a:solidFill>
                <a:ea typeface="隶书" panose="02010509060101010101" pitchFamily="49" charset="-122"/>
              </a:rPr>
              <a:t>2000</a:t>
            </a:r>
            <a:r>
              <a:rPr lang="zh-CN" altLang="en-US" dirty="0">
                <a:solidFill>
                  <a:srgbClr val="00B0F0"/>
                </a:solidFill>
                <a:ea typeface="隶书" panose="02010509060101010101" pitchFamily="49" charset="-122"/>
              </a:rPr>
              <a:t>年）</a:t>
            </a:r>
            <a:r>
              <a:rPr lang="en-US" altLang="zh-CN" dirty="0">
                <a:solidFill>
                  <a:srgbClr val="00B0F0"/>
                </a:solidFill>
                <a:ea typeface="隶书" panose="02010509060101010101" pitchFamily="49" charset="-122"/>
              </a:rPr>
              <a:t>-&gt;2286.7</a:t>
            </a:r>
            <a:r>
              <a:rPr lang="zh-CN" altLang="en-US" dirty="0">
                <a:solidFill>
                  <a:srgbClr val="00B0F0"/>
                </a:solidFill>
                <a:ea typeface="隶书" panose="02010509060101010101" pitchFamily="49" charset="-122"/>
              </a:rPr>
              <a:t>亿（</a:t>
            </a:r>
            <a:r>
              <a:rPr lang="en-US" altLang="zh-CN" dirty="0">
                <a:solidFill>
                  <a:srgbClr val="00B0F0"/>
                </a:solidFill>
                <a:ea typeface="隶书" panose="02010509060101010101" pitchFamily="49" charset="-122"/>
              </a:rPr>
              <a:t>2020</a:t>
            </a:r>
            <a:r>
              <a:rPr lang="zh-CN" altLang="en-US" dirty="0">
                <a:solidFill>
                  <a:srgbClr val="00B0F0"/>
                </a:solidFill>
                <a:ea typeface="隶书" panose="02010509060101010101" pitchFamily="49" charset="-122"/>
              </a:rPr>
              <a:t>年</a:t>
            </a:r>
            <a:r>
              <a:rPr lang="en-US" altLang="zh-CN" dirty="0">
                <a:solidFill>
                  <a:srgbClr val="00B0F0"/>
                </a:solidFill>
                <a:ea typeface="隶书" panose="02010509060101010101" pitchFamily="49" charset="-122"/>
              </a:rPr>
              <a:t>)</a:t>
            </a:r>
            <a:r>
              <a:rPr lang="zh-CN" altLang="en-US" dirty="0">
                <a:solidFill>
                  <a:srgbClr val="00B0F0"/>
                </a:solidFill>
                <a:ea typeface="隶书" panose="02010509060101010101" pitchFamily="49" charset="-122"/>
              </a:rPr>
              <a:t>，</a:t>
            </a:r>
            <a:r>
              <a:rPr lang="en-US" altLang="zh-CN" dirty="0">
                <a:solidFill>
                  <a:srgbClr val="C00000"/>
                </a:solidFill>
                <a:ea typeface="隶书" panose="02010509060101010101" pitchFamily="49" charset="-122"/>
              </a:rPr>
              <a:t>103.9</a:t>
            </a:r>
            <a:r>
              <a:rPr lang="zh-CN" altLang="en-US" dirty="0">
                <a:solidFill>
                  <a:srgbClr val="C00000"/>
                </a:solidFill>
                <a:ea typeface="隶书" panose="02010509060101010101" pitchFamily="49" charset="-122"/>
              </a:rPr>
              <a:t>倍</a:t>
            </a:r>
            <a:endParaRPr lang="en-US" altLang="zh-CN" dirty="0">
              <a:solidFill>
                <a:srgbClr val="C00000"/>
              </a:solidFill>
              <a:ea typeface="隶书" panose="02010509060101010101" pitchFamily="49" charset="-122"/>
            </a:endParaRPr>
          </a:p>
          <a:p>
            <a:pPr eaLnBrk="1" hangingPunct="1"/>
            <a:r>
              <a:rPr lang="en-US" altLang="zh-CN" dirty="0">
                <a:solidFill>
                  <a:srgbClr val="00B0F0"/>
                </a:solidFill>
                <a:ea typeface="隶书" panose="02010509060101010101" pitchFamily="49" charset="-122"/>
              </a:rPr>
              <a:t>2000</a:t>
            </a:r>
            <a:r>
              <a:rPr lang="zh-CN" altLang="en-US" dirty="0">
                <a:solidFill>
                  <a:srgbClr val="00B0F0"/>
                </a:solidFill>
                <a:ea typeface="隶书" panose="02010509060101010101" pitchFamily="49" charset="-122"/>
              </a:rPr>
              <a:t>从业人员</a:t>
            </a:r>
            <a:r>
              <a:rPr lang="en-US" altLang="zh-CN" dirty="0">
                <a:solidFill>
                  <a:srgbClr val="00B0F0"/>
                </a:solidFill>
                <a:ea typeface="隶书" panose="02010509060101010101" pitchFamily="49" charset="-122"/>
              </a:rPr>
              <a:t>30</a:t>
            </a:r>
            <a:r>
              <a:rPr lang="zh-CN" altLang="en-US" dirty="0">
                <a:solidFill>
                  <a:srgbClr val="00B0F0"/>
                </a:solidFill>
                <a:ea typeface="隶书" panose="02010509060101010101" pitchFamily="49" charset="-122"/>
              </a:rPr>
              <a:t>多万人</a:t>
            </a:r>
            <a:r>
              <a:rPr lang="en-US" altLang="zh-CN" dirty="0">
                <a:solidFill>
                  <a:srgbClr val="00B0F0"/>
                </a:solidFill>
                <a:ea typeface="隶书" panose="02010509060101010101" pitchFamily="49" charset="-122"/>
              </a:rPr>
              <a:t>-&gt;2020</a:t>
            </a:r>
            <a:r>
              <a:rPr lang="zh-CN" altLang="en-US" dirty="0">
                <a:solidFill>
                  <a:srgbClr val="00B0F0"/>
                </a:solidFill>
                <a:ea typeface="隶书" panose="02010509060101010101" pitchFamily="49" charset="-122"/>
              </a:rPr>
              <a:t>年，</a:t>
            </a:r>
            <a:r>
              <a:rPr lang="en-US" altLang="zh-CN" dirty="0">
                <a:solidFill>
                  <a:srgbClr val="00B0F0"/>
                </a:solidFill>
                <a:ea typeface="隶书" panose="02010509060101010101" pitchFamily="49" charset="-122"/>
              </a:rPr>
              <a:t>704.7</a:t>
            </a:r>
            <a:r>
              <a:rPr lang="zh-CN" altLang="en-US" dirty="0">
                <a:solidFill>
                  <a:srgbClr val="00B0F0"/>
                </a:solidFill>
                <a:ea typeface="隶书" panose="02010509060101010101" pitchFamily="49" charset="-122"/>
              </a:rPr>
              <a:t>万人</a:t>
            </a:r>
            <a:r>
              <a:rPr lang="en-US" altLang="zh-CN" dirty="0">
                <a:solidFill>
                  <a:srgbClr val="00B0F0"/>
                </a:solidFill>
                <a:ea typeface="隶书" panose="02010509060101010101" pitchFamily="49" charset="-122"/>
              </a:rPr>
              <a:t>,</a:t>
            </a:r>
            <a:r>
              <a:rPr lang="en-US" altLang="zh-CN" dirty="0">
                <a:solidFill>
                  <a:srgbClr val="C00000"/>
                </a:solidFill>
                <a:ea typeface="隶书" panose="02010509060101010101" pitchFamily="49" charset="-122"/>
              </a:rPr>
              <a:t>23</a:t>
            </a:r>
            <a:r>
              <a:rPr lang="zh-CN" altLang="en-US" dirty="0">
                <a:solidFill>
                  <a:srgbClr val="C00000"/>
                </a:solidFill>
                <a:ea typeface="隶书" panose="02010509060101010101" pitchFamily="49" charset="-122"/>
              </a:rPr>
              <a:t>倍多。</a:t>
            </a:r>
            <a:endParaRPr lang="en-US" altLang="zh-CN" dirty="0">
              <a:solidFill>
                <a:srgbClr val="C00000"/>
              </a:solidFill>
              <a:ea typeface="隶书" panose="02010509060101010101" pitchFamily="49" charset="-122"/>
            </a:endParaRPr>
          </a:p>
          <a:p>
            <a:pPr eaLnBrk="1" hangingPunct="1"/>
            <a:r>
              <a:rPr lang="zh-CN" altLang="en-US" dirty="0">
                <a:solidFill>
                  <a:srgbClr val="00B0F0"/>
                </a:solidFill>
                <a:ea typeface="隶书" panose="02010509060101010101" pitchFamily="49" charset="-122"/>
              </a:rPr>
              <a:t>软件出口</a:t>
            </a:r>
            <a:r>
              <a:rPr lang="en-US" altLang="zh-CN" dirty="0">
                <a:solidFill>
                  <a:srgbClr val="00B0F0"/>
                </a:solidFill>
                <a:ea typeface="隶书" panose="02010509060101010101" pitchFamily="49" charset="-122"/>
              </a:rPr>
              <a:t>71.7</a:t>
            </a:r>
            <a:r>
              <a:rPr lang="zh-CN" altLang="en-US" dirty="0">
                <a:solidFill>
                  <a:srgbClr val="00B0F0"/>
                </a:solidFill>
                <a:ea typeface="隶书" panose="02010509060101010101" pitchFamily="49" charset="-122"/>
              </a:rPr>
              <a:t>亿美元</a:t>
            </a:r>
            <a:r>
              <a:rPr lang="en-US" altLang="zh-CN" dirty="0">
                <a:solidFill>
                  <a:srgbClr val="00B0F0"/>
                </a:solidFill>
                <a:ea typeface="隶书" panose="02010509060101010101" pitchFamily="49" charset="-122"/>
              </a:rPr>
              <a:t>(2000</a:t>
            </a:r>
            <a:r>
              <a:rPr lang="zh-CN" altLang="en-US" dirty="0">
                <a:solidFill>
                  <a:srgbClr val="00B0F0"/>
                </a:solidFill>
                <a:ea typeface="隶书" panose="02010509060101010101" pitchFamily="49" charset="-122"/>
              </a:rPr>
              <a:t>年</a:t>
            </a:r>
            <a:r>
              <a:rPr lang="en-US" altLang="zh-CN" dirty="0">
                <a:solidFill>
                  <a:srgbClr val="00B0F0"/>
                </a:solidFill>
                <a:ea typeface="隶书" panose="02010509060101010101" pitchFamily="49" charset="-122"/>
              </a:rPr>
              <a:t>) -&gt;478.7</a:t>
            </a:r>
            <a:r>
              <a:rPr lang="zh-CN" altLang="en-US" dirty="0">
                <a:solidFill>
                  <a:srgbClr val="00B0F0"/>
                </a:solidFill>
                <a:ea typeface="隶书" panose="02010509060101010101" pitchFamily="49" charset="-122"/>
              </a:rPr>
              <a:t>亿美元</a:t>
            </a:r>
            <a:r>
              <a:rPr lang="en-US" altLang="zh-CN" dirty="0">
                <a:solidFill>
                  <a:srgbClr val="00B0F0"/>
                </a:solidFill>
                <a:ea typeface="隶书" panose="02010509060101010101" pitchFamily="49" charset="-122"/>
              </a:rPr>
              <a:t>(2020</a:t>
            </a:r>
            <a:r>
              <a:rPr lang="zh-CN" altLang="en-US" dirty="0">
                <a:solidFill>
                  <a:srgbClr val="00B0F0"/>
                </a:solidFill>
                <a:ea typeface="隶书" panose="02010509060101010101" pitchFamily="49" charset="-122"/>
              </a:rPr>
              <a:t>年</a:t>
            </a:r>
            <a:r>
              <a:rPr lang="en-US" altLang="zh-CN" dirty="0">
                <a:solidFill>
                  <a:srgbClr val="00B0F0"/>
                </a:solidFill>
                <a:ea typeface="隶书" panose="02010509060101010101" pitchFamily="49" charset="-122"/>
              </a:rPr>
              <a:t>)</a:t>
            </a:r>
            <a:r>
              <a:rPr lang="zh-CN" altLang="en-US" dirty="0">
                <a:solidFill>
                  <a:srgbClr val="00B0F0"/>
                </a:solidFill>
                <a:ea typeface="隶书" panose="02010509060101010101" pitchFamily="49" charset="-122"/>
              </a:rPr>
              <a:t>，</a:t>
            </a:r>
            <a:r>
              <a:rPr lang="en-US" altLang="zh-CN" dirty="0">
                <a:solidFill>
                  <a:srgbClr val="00B0F0"/>
                </a:solidFill>
                <a:ea typeface="隶书" panose="02010509060101010101" pitchFamily="49" charset="-122"/>
              </a:rPr>
              <a:t> </a:t>
            </a:r>
            <a:r>
              <a:rPr lang="en-US" altLang="zh-CN" dirty="0">
                <a:solidFill>
                  <a:srgbClr val="C00000"/>
                </a:solidFill>
                <a:ea typeface="隶书" panose="02010509060101010101" pitchFamily="49" charset="-122"/>
              </a:rPr>
              <a:t>6.68</a:t>
            </a:r>
            <a:r>
              <a:rPr lang="zh-CN" altLang="en-US" dirty="0">
                <a:solidFill>
                  <a:srgbClr val="C00000"/>
                </a:solidFill>
                <a:ea typeface="隶书" panose="02010509060101010101" pitchFamily="49" charset="-122"/>
              </a:rPr>
              <a:t>倍</a:t>
            </a:r>
            <a:r>
              <a:rPr lang="zh-CN" altLang="en-US" dirty="0">
                <a:solidFill>
                  <a:srgbClr val="00B0F0"/>
                </a:solidFill>
                <a:ea typeface="隶书" panose="02010509060101010101" pitchFamily="49" charset="-122"/>
              </a:rPr>
              <a:t>。</a:t>
            </a:r>
            <a:endParaRPr lang="en-US" altLang="zh-CN" dirty="0">
              <a:solidFill>
                <a:srgbClr val="00B0F0"/>
              </a:solidFill>
              <a:ea typeface="隶书" panose="02010509060101010101" pitchFamily="49" charset="-122"/>
            </a:endParaRPr>
          </a:p>
        </p:txBody>
      </p:sp>
    </p:spTree>
    <p:extLst>
      <p:ext uri="{BB962C8B-B14F-4D97-AF65-F5344CB8AC3E}">
        <p14:creationId xmlns:p14="http://schemas.microsoft.com/office/powerpoint/2010/main" val="221967442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C762688-C355-4E16-AC17-F477CBC32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28" y="1196752"/>
            <a:ext cx="7418388" cy="5648735"/>
          </a:xfrm>
          <a:prstGeom prst="rect">
            <a:avLst/>
          </a:prstGeom>
        </p:spPr>
      </p:pic>
    </p:spTree>
    <p:extLst>
      <p:ext uri="{BB962C8B-B14F-4D97-AF65-F5344CB8AC3E}">
        <p14:creationId xmlns:p14="http://schemas.microsoft.com/office/powerpoint/2010/main" val="2320650864"/>
      </p:ext>
    </p:extLst>
  </p:cSld>
  <p:clrMapOvr>
    <a:masterClrMapping/>
  </p:clrMapOvr>
  <p:transition spd="slow">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45B99F1-773E-42B0-8C3F-AA0812BD2A75}"/>
              </a:ext>
            </a:extLst>
          </p:cNvPr>
          <p:cNvPicPr>
            <a:picLocks noChangeAspect="1"/>
          </p:cNvPicPr>
          <p:nvPr/>
        </p:nvPicPr>
        <p:blipFill>
          <a:blip r:embed="rId2"/>
          <a:stretch>
            <a:fillRect/>
          </a:stretch>
        </p:blipFill>
        <p:spPr>
          <a:xfrm>
            <a:off x="1547664" y="1196752"/>
            <a:ext cx="5688632" cy="5526100"/>
          </a:xfrm>
          <a:prstGeom prst="rect">
            <a:avLst/>
          </a:prstGeom>
        </p:spPr>
      </p:pic>
    </p:spTree>
    <p:extLst>
      <p:ext uri="{BB962C8B-B14F-4D97-AF65-F5344CB8AC3E}">
        <p14:creationId xmlns:p14="http://schemas.microsoft.com/office/powerpoint/2010/main" val="467190215"/>
      </p:ext>
    </p:extLst>
  </p:cSld>
  <p:clrMapOvr>
    <a:masterClrMapping/>
  </p:clrMapOvr>
  <p:transition spd="slow">
    <p:zoom/>
  </p:transition>
</p:sld>
</file>

<file path=ppt/theme/theme1.xml><?xml version="1.0" encoding="utf-8"?>
<a:theme xmlns:a="http://schemas.openxmlformats.org/drawingml/2006/main" name="4_自定义设计方案">
  <a:themeElements>
    <a:clrScheme name="4_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4_自定义设计方案">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00FFFF"/>
            </a:gs>
            <a:gs pos="100000">
              <a:schemeClr val="bg1"/>
            </a:gs>
          </a:gsLst>
          <a:lin ang="0" scaled="1"/>
        </a:gradFill>
        <a:ln w="9525" cap="flat" cmpd="sng" algn="ctr">
          <a:noFill/>
          <a:prstDash val="solid"/>
          <a:round/>
          <a:headEnd type="none" w="med" len="med"/>
          <a:tailEnd type="none" w="med" len="med"/>
        </a:ln>
        <a:effectLst/>
        <a:scene3d>
          <a:camera prst="legacyPerspectiveBottom">
            <a:rot lat="20099999" lon="0" rev="0"/>
          </a:camera>
          <a:lightRig rig="legacyFlat1" dir="r"/>
        </a:scene3d>
        <a:sp3d extrusionH="2259000" prstMaterial="legacyPlastic">
          <a:bevelT w="13500" h="13500" prst="angle"/>
          <a:bevelB w="13500" h="13500" prst="angle"/>
          <a:extrusionClr>
            <a:srgbClr val="003366"/>
          </a:extrusionClr>
        </a:sp3d>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gradFill rotWithShape="0">
          <a:gsLst>
            <a:gs pos="0">
              <a:srgbClr val="00FFFF"/>
            </a:gs>
            <a:gs pos="100000">
              <a:schemeClr val="bg1"/>
            </a:gs>
          </a:gsLst>
          <a:lin ang="0" scaled="1"/>
        </a:gradFill>
        <a:ln w="9525" cap="flat" cmpd="sng" algn="ctr">
          <a:noFill/>
          <a:prstDash val="solid"/>
          <a:round/>
          <a:headEnd type="none" w="med" len="med"/>
          <a:tailEnd type="none" w="med" len="med"/>
        </a:ln>
        <a:effectLst/>
        <a:scene3d>
          <a:camera prst="legacyPerspectiveBottom">
            <a:rot lat="20099999" lon="0" rev="0"/>
          </a:camera>
          <a:lightRig rig="legacyFlat1" dir="r"/>
        </a:scene3d>
        <a:sp3d extrusionH="2259000" prstMaterial="legacyPlastic">
          <a:bevelT w="13500" h="13500" prst="angle"/>
          <a:bevelB w="13500" h="13500" prst="angle"/>
          <a:extrusionClr>
            <a:srgbClr val="003366"/>
          </a:extrusionClr>
        </a:sp3d>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12831</TotalTime>
  <Pages>0</Pages>
  <Words>1089</Words>
  <Characters>0</Characters>
  <Application>Microsoft Office PowerPoint</Application>
  <DocSecurity>0</DocSecurity>
  <PresentationFormat>全屏显示(4:3)</PresentationFormat>
  <Lines>0</Lines>
  <Paragraphs>135</Paragraphs>
  <Slides>34</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44" baseType="lpstr">
      <vt:lpstr>等线</vt:lpstr>
      <vt:lpstr>黑体</vt:lpstr>
      <vt:lpstr>华文新魏</vt:lpstr>
      <vt:lpstr>隶书</vt:lpstr>
      <vt:lpstr>微软雅黑</vt:lpstr>
      <vt:lpstr>Arial</vt:lpstr>
      <vt:lpstr>Calibri</vt:lpstr>
      <vt:lpstr>Times New Roman</vt:lpstr>
      <vt:lpstr>4_自定义设计方案</vt:lpstr>
      <vt:lpstr>Clip</vt:lpstr>
      <vt:lpstr>PowerPoint 演示文稿</vt:lpstr>
      <vt:lpstr>思考题</vt:lpstr>
      <vt:lpstr>PowerPoint 演示文稿</vt:lpstr>
      <vt:lpstr>PowerPoint 演示文稿</vt:lpstr>
      <vt:lpstr>20年多年来，我国软件产业增长迅猛</vt:lpstr>
      <vt:lpstr>PowerPoint 演示文稿</vt:lpstr>
      <vt:lpstr>2000年以来，我国软件产业迈入“超车道”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十八大以来，我国软件产业受到了极大关注</vt:lpstr>
      <vt:lpstr>PowerPoint 演示文稿</vt:lpstr>
      <vt:lpstr>PowerPoint 演示文稿</vt:lpstr>
      <vt:lpstr>PowerPoint 演示文稿</vt:lpstr>
      <vt:lpstr>PowerPoint 演示文稿</vt:lpstr>
      <vt:lpstr>PowerPoint 演示文稿</vt:lpstr>
      <vt:lpstr>习近平总书记十分关心软件等信息化产业发展</vt:lpstr>
      <vt:lpstr>PowerPoint 演示文稿</vt:lpstr>
      <vt:lpstr>PowerPoint 演示文稿</vt:lpstr>
      <vt:lpstr>PowerPoint 演示文稿</vt:lpstr>
      <vt:lpstr>PowerPoint 演示文稿</vt:lpstr>
      <vt:lpstr>PowerPoint 演示文稿</vt:lpstr>
      <vt:lpstr>软件产业中卡脖子问题有哪些？</vt:lpstr>
      <vt:lpstr>“互联网核心技术是我们最大的“命门”，核心技术受制于人是我们最大的隐患。”</vt:lpstr>
      <vt:lpstr>PowerPoint 演示文稿</vt:lpstr>
      <vt:lpstr>PowerPoint 演示文稿</vt:lpstr>
      <vt:lpstr>PowerPoint 演示文稿</vt:lpstr>
      <vt:lpstr>学习“软件工程”的目的和意义</vt:lpstr>
      <vt:lpstr>课后作业</vt:lpstr>
      <vt:lpstr>PowerPoint 演示文稿</vt:lpstr>
    </vt:vector>
  </TitlesOfParts>
  <Company>Origraph</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diyirao@gmail.com</cp:lastModifiedBy>
  <cp:revision>943</cp:revision>
  <cp:lastPrinted>1899-12-30T00:00:00Z</cp:lastPrinted>
  <dcterms:created xsi:type="dcterms:W3CDTF">2011-04-21T06:12:01Z</dcterms:created>
  <dcterms:modified xsi:type="dcterms:W3CDTF">2021-09-13T07:06:28Z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2052-6.6.0.2461</vt:lpwstr>
  </property>
</Properties>
</file>